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8142" y="2459482"/>
            <a:ext cx="3289839"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4867" y="2459482"/>
            <a:ext cx="3289839"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6000241" y="10222075"/>
            <a:ext cx="658495" cy="139065"/>
          </a:xfrm>
          <a:prstGeom prst="rect">
            <a:avLst/>
          </a:prstGeom>
        </p:spPr>
        <p:txBody>
          <a:bodyPr wrap="square" lIns="0" tIns="0" rIns="0" bIns="0">
            <a:spAutoFit/>
          </a:bodyPr>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slide" Target="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slide" Target="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slide" Target="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oracle.com/technetwork/java/javase/downloads" TargetMode="External"/><Relationship Id="rId3" Type="http://schemas.openxmlformats.org/officeDocument/2006/relationships/hyperlink" Target="http://www.netbeans.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jetbrains.com/idea" TargetMode="External"/><Relationship Id="rId3" Type="http://schemas.openxmlformats.org/officeDocument/2006/relationships/hyperlink" Target="http://www.eclips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6192027"/>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6493855"/>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39" y="6795683"/>
            <a:ext cx="91411" cy="9146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7139" y="7097512"/>
            <a:ext cx="91411" cy="9146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77139" y="7399340"/>
            <a:ext cx="91411" cy="91462"/>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44498" y="408038"/>
            <a:ext cx="6597650" cy="9730105"/>
          </a:xfrm>
          <a:prstGeom prst="rect">
            <a:avLst/>
          </a:prstGeom>
        </p:spPr>
        <p:txBody>
          <a:bodyPr wrap="square" lIns="0" tIns="14604" rIns="0" bIns="0" rtlCol="0" vert="horz">
            <a:spAutoFit/>
          </a:bodyPr>
          <a:lstStyle/>
          <a:p>
            <a:pPr marL="772795">
              <a:lnSpc>
                <a:spcPct val="100000"/>
              </a:lnSpc>
              <a:spcBef>
                <a:spcPts val="114"/>
              </a:spcBef>
            </a:pPr>
            <a:r>
              <a:rPr dirty="0" sz="2000" b="1">
                <a:latin typeface="Times New Roman"/>
                <a:cs typeface="Times New Roman"/>
              </a:rPr>
              <a:t>Getting Started with</a:t>
            </a:r>
            <a:r>
              <a:rPr dirty="0" sz="2000" spc="-5" b="1">
                <a:latin typeface="Times New Roman"/>
                <a:cs typeface="Times New Roman"/>
              </a:rPr>
              <a:t> </a:t>
            </a:r>
            <a:r>
              <a:rPr dirty="0" sz="2000" spc="5" b="1">
                <a:latin typeface="Times New Roman"/>
                <a:cs typeface="Times New Roman"/>
              </a:rPr>
              <a:t>Java</a:t>
            </a:r>
            <a:endParaRPr sz="2000">
              <a:latin typeface="Times New Roman"/>
              <a:cs typeface="Times New Roman"/>
            </a:endParaRPr>
          </a:p>
          <a:p>
            <a:pPr>
              <a:lnSpc>
                <a:spcPct val="100000"/>
              </a:lnSpc>
              <a:spcBef>
                <a:spcPts val="50"/>
              </a:spcBef>
            </a:pPr>
            <a:endParaRPr sz="2150">
              <a:latin typeface="Times New Roman"/>
              <a:cs typeface="Times New Roman"/>
            </a:endParaRPr>
          </a:p>
          <a:p>
            <a:pPr marL="131445" marR="274955" indent="118745">
              <a:lnSpc>
                <a:spcPts val="1660"/>
              </a:lnSpc>
            </a:pPr>
            <a:r>
              <a:rPr dirty="0" sz="1450" spc="-10" i="1">
                <a:latin typeface="Times New Roman"/>
                <a:cs typeface="Times New Roman"/>
              </a:rPr>
              <a:t>The thing that Java tries to do and is actually </a:t>
            </a:r>
            <a:r>
              <a:rPr dirty="0" sz="1450" spc="-15" i="1">
                <a:latin typeface="Times New Roman"/>
                <a:cs typeface="Times New Roman"/>
              </a:rPr>
              <a:t>remarkably </a:t>
            </a:r>
            <a:r>
              <a:rPr dirty="0" sz="1450" spc="-10" i="1">
                <a:latin typeface="Times New Roman"/>
                <a:cs typeface="Times New Roman"/>
              </a:rPr>
              <a:t>successful </a:t>
            </a:r>
            <a:r>
              <a:rPr dirty="0" sz="1450" spc="-5" i="1">
                <a:latin typeface="Times New Roman"/>
                <a:cs typeface="Times New Roman"/>
              </a:rPr>
              <a:t>at </a:t>
            </a:r>
            <a:r>
              <a:rPr dirty="0" sz="1450" spc="-10" i="1">
                <a:latin typeface="Times New Roman"/>
                <a:cs typeface="Times New Roman"/>
              </a:rPr>
              <a:t>is spanning  </a:t>
            </a:r>
            <a:r>
              <a:rPr dirty="0" sz="1450" spc="-10" i="1">
                <a:latin typeface="Times New Roman"/>
                <a:cs typeface="Times New Roman"/>
              </a:rPr>
              <a:t>a lot </a:t>
            </a:r>
            <a:r>
              <a:rPr dirty="0" sz="1450" spc="-5" i="1">
                <a:latin typeface="Times New Roman"/>
                <a:cs typeface="Times New Roman"/>
              </a:rPr>
              <a:t>of </a:t>
            </a:r>
            <a:r>
              <a:rPr dirty="0" sz="1450" spc="-15" i="1">
                <a:latin typeface="Times New Roman"/>
                <a:cs typeface="Times New Roman"/>
              </a:rPr>
              <a:t>different </a:t>
            </a:r>
            <a:r>
              <a:rPr dirty="0" sz="1450" spc="-10" i="1">
                <a:latin typeface="Times New Roman"/>
                <a:cs typeface="Times New Roman"/>
              </a:rPr>
              <a:t>domains, so you can do app server work, you can do cell phone  work, you can do scientific </a:t>
            </a:r>
            <a:r>
              <a:rPr dirty="0" sz="1450" spc="-15" i="1">
                <a:latin typeface="Times New Roman"/>
                <a:cs typeface="Times New Roman"/>
              </a:rPr>
              <a:t>programming, </a:t>
            </a:r>
            <a:r>
              <a:rPr dirty="0" sz="1450" spc="-10" i="1">
                <a:latin typeface="Times New Roman"/>
                <a:cs typeface="Times New Roman"/>
              </a:rPr>
              <a:t>you can write </a:t>
            </a:r>
            <a:r>
              <a:rPr dirty="0" sz="1450" spc="-15" i="1">
                <a:latin typeface="Times New Roman"/>
                <a:cs typeface="Times New Roman"/>
              </a:rPr>
              <a:t>software, </a:t>
            </a:r>
            <a:r>
              <a:rPr dirty="0" sz="1450" spc="-10" i="1">
                <a:latin typeface="Times New Roman"/>
                <a:cs typeface="Times New Roman"/>
              </a:rPr>
              <a:t>do interplanetary  navigation, all kinds </a:t>
            </a:r>
            <a:r>
              <a:rPr dirty="0" sz="1450" spc="-5" i="1">
                <a:latin typeface="Times New Roman"/>
                <a:cs typeface="Times New Roman"/>
              </a:rPr>
              <a:t>of</a:t>
            </a:r>
            <a:r>
              <a:rPr dirty="0" sz="1450" spc="5" i="1">
                <a:latin typeface="Times New Roman"/>
                <a:cs typeface="Times New Roman"/>
              </a:rPr>
              <a:t> </a:t>
            </a:r>
            <a:r>
              <a:rPr dirty="0" sz="1450" spc="-10" i="1">
                <a:latin typeface="Times New Roman"/>
                <a:cs typeface="Times New Roman"/>
              </a:rPr>
              <a:t>stuff…</a:t>
            </a:r>
            <a:endParaRPr sz="1450">
              <a:latin typeface="Times New Roman"/>
              <a:cs typeface="Times New Roman"/>
            </a:endParaRPr>
          </a:p>
          <a:p>
            <a:pPr marL="131445">
              <a:lnSpc>
                <a:spcPct val="100000"/>
              </a:lnSpc>
              <a:spcBef>
                <a:spcPts val="585"/>
              </a:spcBef>
            </a:pPr>
            <a:r>
              <a:rPr dirty="0" sz="1450" spc="-10">
                <a:latin typeface="Times New Roman"/>
                <a:cs typeface="Times New Roman"/>
              </a:rPr>
              <a:t>—Java language creator James</a:t>
            </a:r>
            <a:r>
              <a:rPr dirty="0" sz="1450" spc="5">
                <a:latin typeface="Times New Roman"/>
                <a:cs typeface="Times New Roman"/>
              </a:rPr>
              <a:t> </a:t>
            </a:r>
            <a:r>
              <a:rPr dirty="0" sz="1450" spc="-10">
                <a:latin typeface="Times New Roman"/>
                <a:cs typeface="Times New Roman"/>
              </a:rPr>
              <a:t>Gosling</a:t>
            </a:r>
            <a:endParaRPr sz="1450">
              <a:latin typeface="Times New Roman"/>
              <a:cs typeface="Times New Roman"/>
            </a:endParaRPr>
          </a:p>
          <a:p>
            <a:pPr marL="12700" marR="308610">
              <a:lnSpc>
                <a:spcPts val="1660"/>
              </a:lnSpc>
              <a:spcBef>
                <a:spcPts val="755"/>
              </a:spcBef>
            </a:pPr>
            <a:r>
              <a:rPr dirty="0" sz="1450" spc="-10">
                <a:latin typeface="Times New Roman"/>
                <a:cs typeface="Times New Roman"/>
              </a:rPr>
              <a:t>When the Java programming language was unleashed on the public in </a:t>
            </a:r>
            <a:r>
              <a:rPr dirty="0" sz="1450" spc="-5">
                <a:latin typeface="Times New Roman"/>
                <a:cs typeface="Times New Roman"/>
              </a:rPr>
              <a:t>1995, </a:t>
            </a:r>
            <a:r>
              <a:rPr dirty="0" sz="1450" spc="-10">
                <a:latin typeface="Times New Roman"/>
                <a:cs typeface="Times New Roman"/>
              </a:rPr>
              <a:t>it was an  inventive toy for the </a:t>
            </a:r>
            <a:r>
              <a:rPr dirty="0" sz="1450" spc="-50">
                <a:latin typeface="Times New Roman"/>
                <a:cs typeface="Times New Roman"/>
              </a:rPr>
              <a:t>Web </a:t>
            </a:r>
            <a:r>
              <a:rPr dirty="0" sz="1450" spc="-10">
                <a:latin typeface="Times New Roman"/>
                <a:cs typeface="Times New Roman"/>
              </a:rPr>
              <a:t>that had the potential to </a:t>
            </a:r>
            <a:r>
              <a:rPr dirty="0" sz="1450" spc="-5">
                <a:latin typeface="Times New Roman"/>
                <a:cs typeface="Times New Roman"/>
              </a:rPr>
              <a:t>be</a:t>
            </a:r>
            <a:r>
              <a:rPr dirty="0" sz="1450" spc="95">
                <a:latin typeface="Times New Roman"/>
                <a:cs typeface="Times New Roman"/>
              </a:rPr>
              <a:t> </a:t>
            </a:r>
            <a:r>
              <a:rPr dirty="0" sz="1450" spc="-10">
                <a:latin typeface="Times New Roman"/>
                <a:cs typeface="Times New Roman"/>
              </a:rPr>
              <a:t>more.</a:t>
            </a:r>
            <a:endParaRPr sz="1450">
              <a:latin typeface="Times New Roman"/>
              <a:cs typeface="Times New Roman"/>
            </a:endParaRPr>
          </a:p>
          <a:p>
            <a:pPr marL="12700" marR="38100" indent="-635">
              <a:lnSpc>
                <a:spcPts val="1660"/>
              </a:lnSpc>
              <a:spcBef>
                <a:spcPts val="715"/>
              </a:spcBef>
            </a:pPr>
            <a:r>
              <a:rPr dirty="0" sz="1450" spc="-10">
                <a:latin typeface="Times New Roman"/>
                <a:cs typeface="Times New Roman"/>
              </a:rPr>
              <a:t>The word “potential” is </a:t>
            </a:r>
            <a:r>
              <a:rPr dirty="0" sz="1450" spc="-5">
                <a:latin typeface="Times New Roman"/>
                <a:cs typeface="Times New Roman"/>
              </a:rPr>
              <a:t>a </a:t>
            </a:r>
            <a:r>
              <a:rPr dirty="0" sz="1450" spc="-10">
                <a:latin typeface="Times New Roman"/>
                <a:cs typeface="Times New Roman"/>
              </a:rPr>
              <a:t>compliment that comes with an expiration date. Sooner </a:t>
            </a:r>
            <a:r>
              <a:rPr dirty="0" sz="1450" spc="-5">
                <a:latin typeface="Times New Roman"/>
                <a:cs typeface="Times New Roman"/>
              </a:rPr>
              <a:t>or </a:t>
            </a:r>
            <a:r>
              <a:rPr dirty="0" sz="1450" spc="-20">
                <a:latin typeface="Times New Roman"/>
                <a:cs typeface="Times New Roman"/>
              </a:rPr>
              <a:t>later,  </a:t>
            </a:r>
            <a:r>
              <a:rPr dirty="0" sz="1450" spc="-10">
                <a:latin typeface="Times New Roman"/>
                <a:cs typeface="Times New Roman"/>
              </a:rPr>
              <a:t>potential must </a:t>
            </a:r>
            <a:r>
              <a:rPr dirty="0" sz="1450" spc="-5">
                <a:latin typeface="Times New Roman"/>
                <a:cs typeface="Times New Roman"/>
              </a:rPr>
              <a:t>be </a:t>
            </a:r>
            <a:r>
              <a:rPr dirty="0" sz="1450" spc="-10">
                <a:latin typeface="Times New Roman"/>
                <a:cs typeface="Times New Roman"/>
              </a:rPr>
              <a:t>realized, </a:t>
            </a:r>
            <a:r>
              <a:rPr dirty="0" sz="1450" spc="-5">
                <a:latin typeface="Times New Roman"/>
                <a:cs typeface="Times New Roman"/>
              </a:rPr>
              <a:t>or </a:t>
            </a:r>
            <a:r>
              <a:rPr dirty="0" sz="1450" spc="-10">
                <a:latin typeface="Times New Roman"/>
                <a:cs typeface="Times New Roman"/>
              </a:rPr>
              <a:t>new words and phrases are used in its place, such as  </a:t>
            </a:r>
            <a:r>
              <a:rPr dirty="0" sz="1450" spc="-15">
                <a:latin typeface="Times New Roman"/>
                <a:cs typeface="Times New Roman"/>
              </a:rPr>
              <a:t>“slacker,” </a:t>
            </a:r>
            <a:r>
              <a:rPr dirty="0" sz="1450" spc="-10">
                <a:latin typeface="Times New Roman"/>
                <a:cs typeface="Times New Roman"/>
              </a:rPr>
              <a:t>“letdown,” “waste,” </a:t>
            </a:r>
            <a:r>
              <a:rPr dirty="0" sz="1450" spc="-5">
                <a:latin typeface="Times New Roman"/>
                <a:cs typeface="Times New Roman"/>
              </a:rPr>
              <a:t>or </a:t>
            </a:r>
            <a:r>
              <a:rPr dirty="0" sz="1450" spc="-10">
                <a:latin typeface="Times New Roman"/>
                <a:cs typeface="Times New Roman"/>
              </a:rPr>
              <a:t>“major disappointment </a:t>
            </a:r>
            <a:r>
              <a:rPr dirty="0" sz="1400">
                <a:latin typeface="Times New Roman"/>
                <a:cs typeface="Times New Roman"/>
              </a:rPr>
              <a:t>for every one</a:t>
            </a:r>
            <a:r>
              <a:rPr dirty="0" sz="1400" spc="25">
                <a:latin typeface="Times New Roman"/>
                <a:cs typeface="Times New Roman"/>
              </a:rPr>
              <a:t> </a:t>
            </a:r>
            <a:r>
              <a:rPr dirty="0" sz="1450" spc="-5">
                <a:latin typeface="Times New Roman"/>
                <a:cs typeface="Times New Roman"/>
              </a:rPr>
              <a:t>.”</a:t>
            </a:r>
            <a:endParaRPr sz="1450">
              <a:latin typeface="Times New Roman"/>
              <a:cs typeface="Times New Roman"/>
            </a:endParaRPr>
          </a:p>
          <a:p>
            <a:pPr marL="12700">
              <a:lnSpc>
                <a:spcPts val="1700"/>
              </a:lnSpc>
              <a:spcBef>
                <a:spcPts val="585"/>
              </a:spcBef>
            </a:pPr>
            <a:r>
              <a:rPr dirty="0" sz="1450" spc="-10">
                <a:latin typeface="Times New Roman"/>
                <a:cs typeface="Times New Roman"/>
              </a:rPr>
              <a:t>As you develop </a:t>
            </a:r>
            <a:r>
              <a:rPr dirty="0" sz="1450" spc="-5">
                <a:latin typeface="Times New Roman"/>
                <a:cs typeface="Times New Roman"/>
              </a:rPr>
              <a:t>your </a:t>
            </a:r>
            <a:r>
              <a:rPr dirty="0" sz="1450" spc="-10">
                <a:latin typeface="Times New Roman"/>
                <a:cs typeface="Times New Roman"/>
              </a:rPr>
              <a:t>skills </a:t>
            </a:r>
            <a:r>
              <a:rPr dirty="0" baseline="-3968" sz="2100">
                <a:latin typeface="Times New Roman"/>
                <a:cs typeface="Times New Roman"/>
              </a:rPr>
              <a:t>in this lectures </a:t>
            </a:r>
            <a:r>
              <a:rPr dirty="0" sz="1450" spc="-5">
                <a:latin typeface="Times New Roman"/>
                <a:cs typeface="Times New Roman"/>
              </a:rPr>
              <a:t>, </a:t>
            </a:r>
            <a:r>
              <a:rPr dirty="0" sz="1450" spc="-10">
                <a:latin typeface="Times New Roman"/>
                <a:cs typeface="Times New Roman"/>
              </a:rPr>
              <a:t>you’ll </a:t>
            </a:r>
            <a:r>
              <a:rPr dirty="0" sz="1450" spc="-5">
                <a:latin typeface="Times New Roman"/>
                <a:cs typeface="Times New Roman"/>
              </a:rPr>
              <a:t>be </a:t>
            </a:r>
            <a:r>
              <a:rPr dirty="0" sz="1450" spc="-10">
                <a:latin typeface="Times New Roman"/>
                <a:cs typeface="Times New Roman"/>
              </a:rPr>
              <a:t>in </a:t>
            </a:r>
            <a:r>
              <a:rPr dirty="0" sz="1450" spc="-5">
                <a:latin typeface="Times New Roman"/>
                <a:cs typeface="Times New Roman"/>
              </a:rPr>
              <a:t>a </a:t>
            </a:r>
            <a:r>
              <a:rPr dirty="0" sz="1450" spc="-10">
                <a:latin typeface="Times New Roman"/>
                <a:cs typeface="Times New Roman"/>
              </a:rPr>
              <a:t>good</a:t>
            </a:r>
            <a:r>
              <a:rPr dirty="0" sz="1450" spc="-215">
                <a:latin typeface="Times New Roman"/>
                <a:cs typeface="Times New Roman"/>
              </a:rPr>
              <a:t> </a:t>
            </a:r>
            <a:r>
              <a:rPr dirty="0" sz="1450" spc="-10">
                <a:latin typeface="Times New Roman"/>
                <a:cs typeface="Times New Roman"/>
              </a:rPr>
              <a:t>position</a:t>
            </a:r>
            <a:endParaRPr sz="1450">
              <a:latin typeface="Times New Roman"/>
              <a:cs typeface="Times New Roman"/>
            </a:endParaRPr>
          </a:p>
          <a:p>
            <a:pPr marL="12700">
              <a:lnSpc>
                <a:spcPts val="1700"/>
              </a:lnSpc>
            </a:pPr>
            <a:r>
              <a:rPr dirty="0" sz="1450" spc="-10">
                <a:latin typeface="Times New Roman"/>
                <a:cs typeface="Times New Roman"/>
              </a:rPr>
              <a:t>to judge whether the language has lived up to more than </a:t>
            </a:r>
            <a:r>
              <a:rPr dirty="0" sz="1450" spc="-5">
                <a:latin typeface="Times New Roman"/>
                <a:cs typeface="Times New Roman"/>
              </a:rPr>
              <a:t>a </a:t>
            </a:r>
            <a:r>
              <a:rPr dirty="0" sz="1450" spc="-10">
                <a:latin typeface="Times New Roman"/>
                <a:cs typeface="Times New Roman"/>
              </a:rPr>
              <a:t>decade </a:t>
            </a:r>
            <a:r>
              <a:rPr dirty="0" sz="1450" spc="-5">
                <a:latin typeface="Times New Roman"/>
                <a:cs typeface="Times New Roman"/>
              </a:rPr>
              <a:t>of</a:t>
            </a:r>
            <a:r>
              <a:rPr dirty="0" sz="1450" spc="85">
                <a:latin typeface="Times New Roman"/>
                <a:cs typeface="Times New Roman"/>
              </a:rPr>
              <a:t> </a:t>
            </a:r>
            <a:r>
              <a:rPr dirty="0" sz="1450" spc="-10">
                <a:latin typeface="Times New Roman"/>
                <a:cs typeface="Times New Roman"/>
              </a:rPr>
              <a:t>hype.</a:t>
            </a:r>
            <a:endParaRPr sz="1450">
              <a:latin typeface="Times New Roman"/>
              <a:cs typeface="Times New Roman"/>
            </a:endParaRPr>
          </a:p>
          <a:p>
            <a:pPr marL="12700">
              <a:lnSpc>
                <a:spcPct val="100000"/>
              </a:lnSpc>
              <a:spcBef>
                <a:spcPts val="640"/>
              </a:spcBef>
            </a:pPr>
            <a:r>
              <a:rPr dirty="0" sz="1450" spc="-35">
                <a:latin typeface="Times New Roman"/>
                <a:cs typeface="Times New Roman"/>
              </a:rPr>
              <a:t>You’ll </a:t>
            </a:r>
            <a:r>
              <a:rPr dirty="0" sz="1450" spc="-10">
                <a:latin typeface="Times New Roman"/>
                <a:cs typeface="Times New Roman"/>
              </a:rPr>
              <a:t>also become </a:t>
            </a:r>
            <a:r>
              <a:rPr dirty="0" sz="1450" spc="-5">
                <a:latin typeface="Times New Roman"/>
                <a:cs typeface="Times New Roman"/>
              </a:rPr>
              <a:t>a </a:t>
            </a:r>
            <a:r>
              <a:rPr dirty="0" sz="1450" spc="-10">
                <a:latin typeface="Times New Roman"/>
                <a:cs typeface="Times New Roman"/>
              </a:rPr>
              <a:t>Java programmer with </a:t>
            </a:r>
            <a:r>
              <a:rPr dirty="0" sz="1450" spc="-5">
                <a:latin typeface="Times New Roman"/>
                <a:cs typeface="Times New Roman"/>
              </a:rPr>
              <a:t>a </a:t>
            </a:r>
            <a:r>
              <a:rPr dirty="0" sz="1450" spc="-10">
                <a:latin typeface="Times New Roman"/>
                <a:cs typeface="Times New Roman"/>
              </a:rPr>
              <a:t>lot </a:t>
            </a:r>
            <a:r>
              <a:rPr dirty="0" sz="1450" spc="-5">
                <a:latin typeface="Times New Roman"/>
                <a:cs typeface="Times New Roman"/>
              </a:rPr>
              <a:t>of</a:t>
            </a:r>
            <a:r>
              <a:rPr dirty="0" sz="1450" spc="55">
                <a:latin typeface="Times New Roman"/>
                <a:cs typeface="Times New Roman"/>
              </a:rPr>
              <a:t> </a:t>
            </a:r>
            <a:r>
              <a:rPr dirty="0" sz="1450" spc="-10">
                <a:latin typeface="Times New Roman"/>
                <a:cs typeface="Times New Roman"/>
              </a:rPr>
              <a:t>potential.</a:t>
            </a:r>
            <a:endParaRPr sz="1450">
              <a:latin typeface="Times New Roman"/>
              <a:cs typeface="Times New Roman"/>
            </a:endParaRPr>
          </a:p>
          <a:p>
            <a:pPr marL="12700">
              <a:lnSpc>
                <a:spcPct val="100000"/>
              </a:lnSpc>
              <a:spcBef>
                <a:spcPts val="1370"/>
              </a:spcBef>
            </a:pPr>
            <a:r>
              <a:rPr dirty="0" sz="1650" spc="-5" b="1">
                <a:latin typeface="Times New Roman"/>
                <a:cs typeface="Times New Roman"/>
              </a:rPr>
              <a:t>The </a:t>
            </a:r>
            <a:r>
              <a:rPr dirty="0" sz="1650" b="1">
                <a:latin typeface="Times New Roman"/>
                <a:cs typeface="Times New Roman"/>
              </a:rPr>
              <a:t>Java Language</a:t>
            </a:r>
            <a:endParaRPr sz="1650">
              <a:latin typeface="Times New Roman"/>
              <a:cs typeface="Times New Roman"/>
            </a:endParaRPr>
          </a:p>
          <a:p>
            <a:pPr marL="12700" marR="5080" indent="-635">
              <a:lnSpc>
                <a:spcPts val="1660"/>
              </a:lnSpc>
              <a:spcBef>
                <a:spcPts val="790"/>
              </a:spcBef>
            </a:pPr>
            <a:r>
              <a:rPr dirty="0" sz="1450" spc="-10">
                <a:latin typeface="Times New Roman"/>
                <a:cs typeface="Times New Roman"/>
              </a:rPr>
              <a:t>Now in its ninth major release, Java has lived up to the expectations that accompanied its  arrival. More than four million programmers have learned the language and are using it in  places such as </a:t>
            </a:r>
            <a:r>
              <a:rPr dirty="0" sz="1450" spc="-15">
                <a:latin typeface="Times New Roman"/>
                <a:cs typeface="Times New Roman"/>
              </a:rPr>
              <a:t>NASA, </a:t>
            </a:r>
            <a:r>
              <a:rPr dirty="0" sz="1450" spc="-10">
                <a:latin typeface="Times New Roman"/>
                <a:cs typeface="Times New Roman"/>
              </a:rPr>
              <a:t>IBM, Kaiser Permanente, and Google. </a:t>
            </a:r>
            <a:r>
              <a:rPr dirty="0" sz="1450" spc="-30">
                <a:latin typeface="Times New Roman"/>
                <a:cs typeface="Times New Roman"/>
              </a:rPr>
              <a:t>It’s </a:t>
            </a:r>
            <a:r>
              <a:rPr dirty="0" sz="1450" spc="-5">
                <a:latin typeface="Times New Roman"/>
                <a:cs typeface="Times New Roman"/>
              </a:rPr>
              <a:t>a </a:t>
            </a:r>
            <a:r>
              <a:rPr dirty="0" sz="1450" spc="-10">
                <a:latin typeface="Times New Roman"/>
                <a:cs typeface="Times New Roman"/>
              </a:rPr>
              <a:t>standard part </a:t>
            </a:r>
            <a:r>
              <a:rPr dirty="0" sz="1450" spc="-5">
                <a:latin typeface="Times New Roman"/>
                <a:cs typeface="Times New Roman"/>
              </a:rPr>
              <a:t>of </a:t>
            </a:r>
            <a:r>
              <a:rPr dirty="0" sz="1450" spc="-10">
                <a:latin typeface="Times New Roman"/>
                <a:cs typeface="Times New Roman"/>
              </a:rPr>
              <a:t>the  academic curriculum at many computer science departments around the world. First used  to create simple programs on web pages, Java can </a:t>
            </a:r>
            <a:r>
              <a:rPr dirty="0" sz="1450" spc="-5">
                <a:latin typeface="Times New Roman"/>
                <a:cs typeface="Times New Roman"/>
              </a:rPr>
              <a:t>be </a:t>
            </a:r>
            <a:r>
              <a:rPr dirty="0" sz="1450" spc="-10">
                <a:latin typeface="Times New Roman"/>
                <a:cs typeface="Times New Roman"/>
              </a:rPr>
              <a:t>found today in the following places  (and many</a:t>
            </a:r>
            <a:r>
              <a:rPr dirty="0" sz="1450" spc="-5">
                <a:latin typeface="Times New Roman"/>
                <a:cs typeface="Times New Roman"/>
              </a:rPr>
              <a:t> </a:t>
            </a:r>
            <a:r>
              <a:rPr dirty="0" sz="1450" spc="-10">
                <a:latin typeface="Times New Roman"/>
                <a:cs typeface="Times New Roman"/>
              </a:rPr>
              <a:t>more):</a:t>
            </a:r>
            <a:endParaRPr sz="1450">
              <a:latin typeface="Times New Roman"/>
              <a:cs typeface="Times New Roman"/>
            </a:endParaRPr>
          </a:p>
          <a:p>
            <a:pPr marL="469265" marR="4622800">
              <a:lnSpc>
                <a:spcPts val="2380"/>
              </a:lnSpc>
              <a:spcBef>
                <a:spcPts val="125"/>
              </a:spcBef>
            </a:pPr>
            <a:r>
              <a:rPr dirty="0" sz="1450" spc="-50">
                <a:latin typeface="Times New Roman"/>
                <a:cs typeface="Times New Roman"/>
              </a:rPr>
              <a:t>Web </a:t>
            </a:r>
            <a:r>
              <a:rPr dirty="0" sz="1450" spc="-10">
                <a:latin typeface="Times New Roman"/>
                <a:cs typeface="Times New Roman"/>
              </a:rPr>
              <a:t>servers  Relational databases  Orbiting telescopes  E-book</a:t>
            </a:r>
            <a:r>
              <a:rPr dirty="0" sz="1450" spc="-15">
                <a:latin typeface="Times New Roman"/>
                <a:cs typeface="Times New Roman"/>
              </a:rPr>
              <a:t> </a:t>
            </a:r>
            <a:r>
              <a:rPr dirty="0" sz="1450" spc="-10">
                <a:latin typeface="Times New Roman"/>
                <a:cs typeface="Times New Roman"/>
              </a:rPr>
              <a:t>readers</a:t>
            </a:r>
            <a:endParaRPr sz="1450">
              <a:latin typeface="Times New Roman"/>
              <a:cs typeface="Times New Roman"/>
            </a:endParaRPr>
          </a:p>
          <a:p>
            <a:pPr marL="469265">
              <a:lnSpc>
                <a:spcPct val="100000"/>
              </a:lnSpc>
              <a:spcBef>
                <a:spcPts val="440"/>
              </a:spcBef>
            </a:pPr>
            <a:r>
              <a:rPr dirty="0" sz="1450" spc="-10">
                <a:latin typeface="Times New Roman"/>
                <a:cs typeface="Times New Roman"/>
              </a:rPr>
              <a:t>Cell phones</a:t>
            </a:r>
            <a:endParaRPr sz="1450">
              <a:latin typeface="Times New Roman"/>
              <a:cs typeface="Times New Roman"/>
            </a:endParaRPr>
          </a:p>
          <a:p>
            <a:pPr marL="12700" marR="105410">
              <a:lnSpc>
                <a:spcPts val="1660"/>
              </a:lnSpc>
              <a:spcBef>
                <a:spcPts val="760"/>
              </a:spcBef>
            </a:pPr>
            <a:r>
              <a:rPr dirty="0" sz="1450" spc="-10">
                <a:latin typeface="Times New Roman"/>
                <a:cs typeface="Times New Roman"/>
              </a:rPr>
              <a:t>Although Java remains useful for web developers, its ambitions today extend far beyond  the </a:t>
            </a:r>
            <a:r>
              <a:rPr dirty="0" sz="1450" spc="-40">
                <a:latin typeface="Times New Roman"/>
                <a:cs typeface="Times New Roman"/>
              </a:rPr>
              <a:t>Web. </a:t>
            </a:r>
            <a:r>
              <a:rPr dirty="0" sz="1450" spc="-10">
                <a:latin typeface="Times New Roman"/>
                <a:cs typeface="Times New Roman"/>
              </a:rPr>
              <a:t>Java has matured into </a:t>
            </a:r>
            <a:r>
              <a:rPr dirty="0" sz="1450" spc="-5">
                <a:latin typeface="Times New Roman"/>
                <a:cs typeface="Times New Roman"/>
              </a:rPr>
              <a:t>one of </a:t>
            </a:r>
            <a:r>
              <a:rPr dirty="0" sz="1450" spc="-10">
                <a:latin typeface="Times New Roman"/>
                <a:cs typeface="Times New Roman"/>
              </a:rPr>
              <a:t>the most popular general-purpose programming  languages.</a:t>
            </a:r>
            <a:endParaRPr sz="1450">
              <a:latin typeface="Times New Roman"/>
              <a:cs typeface="Times New Roman"/>
            </a:endParaRPr>
          </a:p>
          <a:p>
            <a:pPr marL="12700">
              <a:lnSpc>
                <a:spcPct val="100000"/>
              </a:lnSpc>
              <a:spcBef>
                <a:spcPts val="1320"/>
              </a:spcBef>
            </a:pPr>
            <a:r>
              <a:rPr dirty="0" sz="1650" spc="-5" b="1">
                <a:latin typeface="Times New Roman"/>
                <a:cs typeface="Times New Roman"/>
              </a:rPr>
              <a:t>History </a:t>
            </a:r>
            <a:r>
              <a:rPr dirty="0" sz="1650" b="1">
                <a:latin typeface="Times New Roman"/>
                <a:cs typeface="Times New Roman"/>
              </a:rPr>
              <a:t>of </a:t>
            </a:r>
            <a:r>
              <a:rPr dirty="0" sz="1650" spc="-5" b="1">
                <a:latin typeface="Times New Roman"/>
                <a:cs typeface="Times New Roman"/>
              </a:rPr>
              <a:t>the</a:t>
            </a:r>
            <a:r>
              <a:rPr dirty="0" sz="1650" b="1">
                <a:latin typeface="Times New Roman"/>
                <a:cs typeface="Times New Roman"/>
              </a:rPr>
              <a:t> Language</a:t>
            </a:r>
            <a:endParaRPr sz="1650">
              <a:latin typeface="Times New Roman"/>
              <a:cs typeface="Times New Roman"/>
            </a:endParaRPr>
          </a:p>
          <a:p>
            <a:pPr marL="12700" marR="26670">
              <a:lnSpc>
                <a:spcPts val="1660"/>
              </a:lnSpc>
              <a:spcBef>
                <a:spcPts val="790"/>
              </a:spcBef>
            </a:pPr>
            <a:r>
              <a:rPr dirty="0" sz="1450" spc="-10">
                <a:latin typeface="Times New Roman"/>
                <a:cs typeface="Times New Roman"/>
              </a:rPr>
              <a:t>The story </a:t>
            </a:r>
            <a:r>
              <a:rPr dirty="0" sz="1450" spc="-5">
                <a:latin typeface="Times New Roman"/>
                <a:cs typeface="Times New Roman"/>
              </a:rPr>
              <a:t>of </a:t>
            </a:r>
            <a:r>
              <a:rPr dirty="0" sz="1450" spc="-10">
                <a:latin typeface="Times New Roman"/>
                <a:cs typeface="Times New Roman"/>
              </a:rPr>
              <a:t>the Java language is well known by this point. James Gosling and </a:t>
            </a:r>
            <a:r>
              <a:rPr dirty="0" sz="1450" spc="-5">
                <a:latin typeface="Times New Roman"/>
                <a:cs typeface="Times New Roman"/>
              </a:rPr>
              <a:t>a </a:t>
            </a:r>
            <a:r>
              <a:rPr dirty="0" sz="1450" spc="-10">
                <a:latin typeface="Times New Roman"/>
                <a:cs typeface="Times New Roman"/>
              </a:rPr>
              <a:t>team </a:t>
            </a:r>
            <a:r>
              <a:rPr dirty="0" sz="1450" spc="-5">
                <a:latin typeface="Times New Roman"/>
                <a:cs typeface="Times New Roman"/>
              </a:rPr>
              <a:t>of  </a:t>
            </a:r>
            <a:r>
              <a:rPr dirty="0" sz="1450" spc="-10">
                <a:latin typeface="Times New Roman"/>
                <a:cs typeface="Times New Roman"/>
              </a:rPr>
              <a:t>developers were working on an interactive TV project at Sun Microsystems in the mid-  </a:t>
            </a:r>
            <a:r>
              <a:rPr dirty="0" sz="1450" spc="-5">
                <a:latin typeface="Times New Roman"/>
                <a:cs typeface="Times New Roman"/>
              </a:rPr>
              <a:t>1990s </a:t>
            </a:r>
            <a:r>
              <a:rPr dirty="0" sz="1450" spc="-10">
                <a:latin typeface="Times New Roman"/>
                <a:cs typeface="Times New Roman"/>
              </a:rPr>
              <a:t>when Gosling became frustrated with the language being used. C++ was an object-  oriented programming language developed </a:t>
            </a:r>
            <a:r>
              <a:rPr dirty="0" sz="1450" spc="-5">
                <a:latin typeface="Times New Roman"/>
                <a:cs typeface="Times New Roman"/>
              </a:rPr>
              <a:t>a </a:t>
            </a:r>
            <a:r>
              <a:rPr dirty="0" sz="1450" spc="-10">
                <a:latin typeface="Times New Roman"/>
                <a:cs typeface="Times New Roman"/>
              </a:rPr>
              <a:t>decade earlier as an extension </a:t>
            </a:r>
            <a:r>
              <a:rPr dirty="0" sz="1450" spc="-5">
                <a:latin typeface="Times New Roman"/>
                <a:cs typeface="Times New Roman"/>
              </a:rPr>
              <a:t>of </a:t>
            </a:r>
            <a:r>
              <a:rPr dirty="0" sz="1450" spc="-10">
                <a:latin typeface="Times New Roman"/>
                <a:cs typeface="Times New Roman"/>
              </a:rPr>
              <a:t>the C  language.</a:t>
            </a:r>
            <a:endParaRPr sz="1450">
              <a:latin typeface="Times New Roman"/>
              <a:cs typeface="Times New Roman"/>
            </a:endParaRPr>
          </a:p>
          <a:p>
            <a:pPr marL="12700">
              <a:lnSpc>
                <a:spcPct val="100000"/>
              </a:lnSpc>
              <a:spcBef>
                <a:spcPts val="585"/>
              </a:spcBef>
            </a:pPr>
            <a:r>
              <a:rPr dirty="0" sz="1450" spc="-60">
                <a:latin typeface="Times New Roman"/>
                <a:cs typeface="Times New Roman"/>
              </a:rPr>
              <a:t>To </a:t>
            </a:r>
            <a:r>
              <a:rPr dirty="0" sz="1450" spc="-10">
                <a:latin typeface="Times New Roman"/>
                <a:cs typeface="Times New Roman"/>
              </a:rPr>
              <a:t>address some </a:t>
            </a:r>
            <a:r>
              <a:rPr dirty="0" sz="1450" spc="-5">
                <a:latin typeface="Times New Roman"/>
                <a:cs typeface="Times New Roman"/>
              </a:rPr>
              <a:t>of </a:t>
            </a:r>
            <a:r>
              <a:rPr dirty="0" sz="1450" spc="-10">
                <a:latin typeface="Times New Roman"/>
                <a:cs typeface="Times New Roman"/>
              </a:rPr>
              <a:t>the things that frustrated him about C++, Gosling holed up in</a:t>
            </a:r>
            <a:r>
              <a:rPr dirty="0" sz="1450" spc="170">
                <a:latin typeface="Times New Roman"/>
                <a:cs typeface="Times New Roman"/>
              </a:rPr>
              <a:t> </a:t>
            </a:r>
            <a:r>
              <a:rPr dirty="0" sz="1450" spc="-10">
                <a:latin typeface="Times New Roman"/>
                <a:cs typeface="Times New Roman"/>
              </a:rPr>
              <a:t>his</a:t>
            </a:r>
            <a:endParaRPr sz="1450">
              <a:latin typeface="Times New Roman"/>
              <a:cs typeface="Times New Roman"/>
            </a:endParaRPr>
          </a:p>
        </p:txBody>
      </p:sp>
      <p:sp>
        <p:nvSpPr>
          <p:cNvPr id="9" name="object 9"/>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6</a:t>
            </a:fld>
            <a:r>
              <a:rPr dirty="0"/>
              <a:t> of</a:t>
            </a:r>
            <a:r>
              <a:rPr dirty="0" spc="-90"/>
              <a:t> </a:t>
            </a:r>
            <a:r>
              <a:rPr dirty="0"/>
              <a:t>24</a:t>
            </a:r>
          </a:p>
        </p:txBody>
      </p:sp>
      <p:sp>
        <p:nvSpPr>
          <p:cNvPr id="8" name="object 8"/>
          <p:cNvSpPr txBox="1"/>
          <p:nvPr/>
        </p:nvSpPr>
        <p:spPr>
          <a:xfrm>
            <a:off x="5626506" y="25674"/>
            <a:ext cx="1882139" cy="177800"/>
          </a:xfrm>
          <a:prstGeom prst="rect">
            <a:avLst/>
          </a:prstGeom>
        </p:spPr>
        <p:txBody>
          <a:bodyPr wrap="square" lIns="0" tIns="12700" rIns="0" bIns="0" rtlCol="0" vert="horz">
            <a:spAutoFit/>
          </a:bodyPr>
          <a:lstStyle/>
          <a:p>
            <a:pPr marL="12700">
              <a:lnSpc>
                <a:spcPct val="100000"/>
              </a:lnSpc>
              <a:spcBef>
                <a:spcPts val="100"/>
              </a:spcBef>
            </a:pPr>
            <a:r>
              <a:rPr dirty="0" sz="1000">
                <a:latin typeface="Arial"/>
                <a:cs typeface="Arial"/>
              </a:rPr>
              <a:t>01: Assist. Lec. Dhafer T.</a:t>
            </a:r>
            <a:r>
              <a:rPr dirty="0" sz="1000" spc="-95">
                <a:latin typeface="Arial"/>
                <a:cs typeface="Arial"/>
              </a:rPr>
              <a:t> </a:t>
            </a:r>
            <a:r>
              <a:rPr dirty="0" sz="1000">
                <a:latin typeface="Arial"/>
                <a:cs typeface="Arial"/>
              </a:rPr>
              <a:t>Shihab</a:t>
            </a:r>
            <a:endParaRPr sz="10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19" y="4527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19" y="4801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19" y="4481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16" y="4481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80"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77"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19" y="1605171"/>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19" y="1632610"/>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19" y="1600598"/>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16" y="1600598"/>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80" y="1609744"/>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77" y="1609744"/>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457219" y="230943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15" name="object 15"/>
          <p:cNvSpPr/>
          <p:nvPr/>
        </p:nvSpPr>
        <p:spPr>
          <a:xfrm>
            <a:off x="457219" y="233687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6" name="object 16"/>
          <p:cNvSpPr/>
          <p:nvPr/>
        </p:nvSpPr>
        <p:spPr>
          <a:xfrm>
            <a:off x="457219" y="2304861"/>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7" name="object 17"/>
          <p:cNvSpPr/>
          <p:nvPr/>
        </p:nvSpPr>
        <p:spPr>
          <a:xfrm>
            <a:off x="457216" y="2304861"/>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8" name="object 18"/>
          <p:cNvSpPr/>
          <p:nvPr/>
        </p:nvSpPr>
        <p:spPr>
          <a:xfrm>
            <a:off x="7093680" y="2314007"/>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9" name="object 19"/>
          <p:cNvSpPr/>
          <p:nvPr/>
        </p:nvSpPr>
        <p:spPr>
          <a:xfrm>
            <a:off x="7093677" y="2314007"/>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20" name="object 20"/>
          <p:cNvSpPr/>
          <p:nvPr/>
        </p:nvSpPr>
        <p:spPr>
          <a:xfrm>
            <a:off x="457219" y="532770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21" name="object 21"/>
          <p:cNvSpPr/>
          <p:nvPr/>
        </p:nvSpPr>
        <p:spPr>
          <a:xfrm>
            <a:off x="457219" y="535514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22" name="object 22"/>
          <p:cNvSpPr/>
          <p:nvPr/>
        </p:nvSpPr>
        <p:spPr>
          <a:xfrm>
            <a:off x="457219" y="5323131"/>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23" name="object 23"/>
          <p:cNvSpPr/>
          <p:nvPr/>
        </p:nvSpPr>
        <p:spPr>
          <a:xfrm>
            <a:off x="457216" y="5323131"/>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24" name="object 24"/>
          <p:cNvSpPr/>
          <p:nvPr/>
        </p:nvSpPr>
        <p:spPr>
          <a:xfrm>
            <a:off x="7093680" y="5332277"/>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25" name="object 25"/>
          <p:cNvSpPr/>
          <p:nvPr/>
        </p:nvSpPr>
        <p:spPr>
          <a:xfrm>
            <a:off x="7093677" y="5332277"/>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26" name="object 26"/>
          <p:cNvSpPr txBox="1"/>
          <p:nvPr/>
        </p:nvSpPr>
        <p:spPr>
          <a:xfrm>
            <a:off x="444507" y="462921"/>
            <a:ext cx="6359525" cy="1480185"/>
          </a:xfrm>
          <a:prstGeom prst="rect">
            <a:avLst/>
          </a:prstGeom>
        </p:spPr>
        <p:txBody>
          <a:bodyPr wrap="square" lIns="0" tIns="93345" rIns="0" bIns="0" rtlCol="0" vert="horz">
            <a:spAutoFit/>
          </a:bodyPr>
          <a:lstStyle/>
          <a:p>
            <a:pPr marL="131445">
              <a:lnSpc>
                <a:spcPct val="100000"/>
              </a:lnSpc>
              <a:spcBef>
                <a:spcPts val="735"/>
              </a:spcBef>
            </a:pPr>
            <a:r>
              <a:rPr dirty="0" sz="1450" spc="-10" b="1">
                <a:solidFill>
                  <a:srgbClr val="57595B"/>
                </a:solidFill>
                <a:latin typeface="Times New Roman"/>
                <a:cs typeface="Times New Roman"/>
              </a:rPr>
              <a:t>Note</a:t>
            </a:r>
            <a:endParaRPr sz="1450">
              <a:latin typeface="Times New Roman"/>
              <a:cs typeface="Times New Roman"/>
            </a:endParaRPr>
          </a:p>
          <a:p>
            <a:pPr marL="259079" marR="5080">
              <a:lnSpc>
                <a:spcPts val="1660"/>
              </a:lnSpc>
              <a:spcBef>
                <a:spcPts val="760"/>
              </a:spcBef>
            </a:pPr>
            <a:r>
              <a:rPr dirty="0" sz="1450" spc="-15">
                <a:latin typeface="Times New Roman"/>
                <a:cs typeface="Times New Roman"/>
              </a:rPr>
              <a:t>Don’t </a:t>
            </a:r>
            <a:r>
              <a:rPr dirty="0" sz="1450" spc="-10">
                <a:latin typeface="Times New Roman"/>
                <a:cs typeface="Times New Roman"/>
              </a:rPr>
              <a:t>type the numbers at the beginning </a:t>
            </a:r>
            <a:r>
              <a:rPr dirty="0" sz="1450" spc="-5">
                <a:latin typeface="Times New Roman"/>
                <a:cs typeface="Times New Roman"/>
              </a:rPr>
              <a:t>of </a:t>
            </a:r>
            <a:r>
              <a:rPr dirty="0" sz="1450" spc="-10">
                <a:latin typeface="Times New Roman"/>
                <a:cs typeface="Times New Roman"/>
              </a:rPr>
              <a:t>each line in the listing. They’re </a:t>
            </a:r>
            <a:r>
              <a:rPr dirty="0" sz="1450" spc="-5">
                <a:latin typeface="Times New Roman"/>
                <a:cs typeface="Times New Roman"/>
              </a:rPr>
              <a:t>not </a:t>
            </a:r>
            <a:r>
              <a:rPr dirty="0" sz="1450" spc="-10">
                <a:latin typeface="Times New Roman"/>
                <a:cs typeface="Times New Roman"/>
              </a:rPr>
              <a:t>part  </a:t>
            </a:r>
            <a:r>
              <a:rPr dirty="0" sz="1450" spc="-5">
                <a:latin typeface="Times New Roman"/>
                <a:cs typeface="Times New Roman"/>
              </a:rPr>
              <a:t>of </a:t>
            </a:r>
            <a:r>
              <a:rPr dirty="0" sz="1450" spc="-10">
                <a:latin typeface="Times New Roman"/>
                <a:cs typeface="Times New Roman"/>
              </a:rPr>
              <a:t>the program. They are included so that individual lines can </a:t>
            </a:r>
            <a:r>
              <a:rPr dirty="0" sz="1450" spc="-5">
                <a:latin typeface="Times New Roman"/>
                <a:cs typeface="Times New Roman"/>
              </a:rPr>
              <a:t>be </a:t>
            </a:r>
            <a:r>
              <a:rPr dirty="0" sz="1450" spc="-10">
                <a:latin typeface="Times New Roman"/>
                <a:cs typeface="Times New Roman"/>
              </a:rPr>
              <a:t>described for  instructive purposes in this</a:t>
            </a:r>
            <a:r>
              <a:rPr dirty="0" sz="1450" spc="5">
                <a:latin typeface="Times New Roman"/>
                <a:cs typeface="Times New Roman"/>
              </a:rPr>
              <a:t> </a:t>
            </a:r>
            <a:r>
              <a:rPr dirty="0" sz="1450" spc="-5">
                <a:latin typeface="Times New Roman"/>
                <a:cs typeface="Times New Roman"/>
              </a:rPr>
              <a:t>book.</a:t>
            </a:r>
            <a:endParaRPr sz="1450">
              <a:latin typeface="Times New Roman"/>
              <a:cs typeface="Times New Roman"/>
            </a:endParaRPr>
          </a:p>
          <a:p>
            <a:pPr>
              <a:lnSpc>
                <a:spcPct val="100000"/>
              </a:lnSpc>
              <a:spcBef>
                <a:spcPts val="45"/>
              </a:spcBef>
            </a:pPr>
            <a:endParaRPr sz="1350">
              <a:latin typeface="Times New Roman"/>
              <a:cs typeface="Times New Roman"/>
            </a:endParaRPr>
          </a:p>
          <a:p>
            <a:pPr marL="12700">
              <a:lnSpc>
                <a:spcPct val="100000"/>
              </a:lnSpc>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1.1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45">
                <a:latin typeface="Times New Roman"/>
                <a:cs typeface="Times New Roman"/>
              </a:rPr>
              <a:t> </a:t>
            </a:r>
            <a:r>
              <a:rPr dirty="0" sz="1450" spc="-15">
                <a:latin typeface="Courier New"/>
                <a:cs typeface="Courier New"/>
              </a:rPr>
              <a:t>MarsRobot.java</a:t>
            </a:r>
            <a:r>
              <a:rPr dirty="0" sz="1450" spc="-15">
                <a:latin typeface="Times New Roman"/>
                <a:cs typeface="Times New Roman"/>
              </a:rPr>
              <a:t>.</a:t>
            </a:r>
            <a:endParaRPr sz="1450">
              <a:latin typeface="Times New Roman"/>
              <a:cs typeface="Times New Roman"/>
            </a:endParaRPr>
          </a:p>
        </p:txBody>
      </p:sp>
      <p:sp>
        <p:nvSpPr>
          <p:cNvPr id="27" name="object 27"/>
          <p:cNvSpPr txBox="1"/>
          <p:nvPr/>
        </p:nvSpPr>
        <p:spPr>
          <a:xfrm>
            <a:off x="773587" y="2392773"/>
            <a:ext cx="1671320" cy="190500"/>
          </a:xfrm>
          <a:prstGeom prst="rect">
            <a:avLst/>
          </a:prstGeom>
        </p:spPr>
        <p:txBody>
          <a:bodyPr wrap="square" lIns="0" tIns="16510" rIns="0" bIns="0" rtlCol="0" vert="horz">
            <a:spAutoFit/>
          </a:bodyPr>
          <a:lstStyle/>
          <a:p>
            <a:pPr marL="12700">
              <a:lnSpc>
                <a:spcPct val="100000"/>
              </a:lnSpc>
              <a:spcBef>
                <a:spcPts val="130"/>
              </a:spcBef>
            </a:pPr>
            <a:r>
              <a:rPr dirty="0" sz="1050" spc="15">
                <a:latin typeface="Courier New"/>
                <a:cs typeface="Courier New"/>
              </a:rPr>
              <a:t>1: </a:t>
            </a:r>
            <a:r>
              <a:rPr dirty="0" sz="1050" spc="10">
                <a:solidFill>
                  <a:srgbClr val="0000FF"/>
                </a:solidFill>
                <a:latin typeface="Courier New"/>
                <a:cs typeface="Courier New"/>
              </a:rPr>
              <a:t>class </a:t>
            </a:r>
            <a:r>
              <a:rPr dirty="0" sz="1050" spc="10">
                <a:latin typeface="Courier New"/>
                <a:cs typeface="Courier New"/>
              </a:rPr>
              <a:t>MarsRobot</a:t>
            </a:r>
            <a:r>
              <a:rPr dirty="0" sz="1050" spc="-25">
                <a:latin typeface="Courier New"/>
                <a:cs typeface="Courier New"/>
              </a:rPr>
              <a:t> </a:t>
            </a:r>
            <a:r>
              <a:rPr dirty="0" sz="1050" spc="15">
                <a:latin typeface="Courier New"/>
                <a:cs typeface="Courier New"/>
              </a:rPr>
              <a:t>{</a:t>
            </a:r>
            <a:endParaRPr sz="1050">
              <a:latin typeface="Courier New"/>
              <a:cs typeface="Courier New"/>
            </a:endParaRPr>
          </a:p>
        </p:txBody>
      </p:sp>
      <p:sp>
        <p:nvSpPr>
          <p:cNvPr id="28" name="object 28"/>
          <p:cNvSpPr txBox="1"/>
          <p:nvPr/>
        </p:nvSpPr>
        <p:spPr>
          <a:xfrm>
            <a:off x="1349479" y="2548260"/>
            <a:ext cx="1506855" cy="501015"/>
          </a:xfrm>
          <a:prstGeom prst="rect">
            <a:avLst/>
          </a:prstGeom>
        </p:spPr>
        <p:txBody>
          <a:bodyPr wrap="square" lIns="0" tIns="26034" rIns="0" bIns="0" rtlCol="0" vert="horz">
            <a:spAutoFit/>
          </a:bodyPr>
          <a:lstStyle/>
          <a:p>
            <a:pPr marL="12700" marR="334010">
              <a:lnSpc>
                <a:spcPts val="1220"/>
              </a:lnSpc>
              <a:spcBef>
                <a:spcPts val="204"/>
              </a:spcBef>
            </a:pPr>
            <a:r>
              <a:rPr dirty="0" sz="1050" spc="10">
                <a:latin typeface="Courier New"/>
                <a:cs typeface="Courier New"/>
              </a:rPr>
              <a:t>String </a:t>
            </a:r>
            <a:r>
              <a:rPr dirty="0" sz="1050" spc="10">
                <a:solidFill>
                  <a:srgbClr val="008000"/>
                </a:solidFill>
                <a:latin typeface="Courier New"/>
                <a:cs typeface="Courier New"/>
              </a:rPr>
              <a:t>status</a:t>
            </a:r>
            <a:r>
              <a:rPr dirty="0" sz="1050" spc="10">
                <a:latin typeface="Courier New"/>
                <a:cs typeface="Courier New"/>
              </a:rPr>
              <a:t>;  </a:t>
            </a:r>
            <a:r>
              <a:rPr dirty="0" sz="1050" spc="10">
                <a:solidFill>
                  <a:srgbClr val="0000FF"/>
                </a:solidFill>
                <a:latin typeface="Courier New"/>
                <a:cs typeface="Courier New"/>
              </a:rPr>
              <a:t>int</a:t>
            </a:r>
            <a:r>
              <a:rPr dirty="0" sz="1050">
                <a:solidFill>
                  <a:srgbClr val="0000FF"/>
                </a:solidFill>
                <a:latin typeface="Courier New"/>
                <a:cs typeface="Courier New"/>
              </a:rPr>
              <a:t> </a:t>
            </a:r>
            <a:r>
              <a:rPr dirty="0" sz="1050" spc="10">
                <a:solidFill>
                  <a:srgbClr val="008000"/>
                </a:solidFill>
                <a:latin typeface="Courier New"/>
                <a:cs typeface="Courier New"/>
              </a:rPr>
              <a:t>speed</a:t>
            </a:r>
            <a:r>
              <a:rPr dirty="0" sz="1050" spc="10">
                <a:latin typeface="Courier New"/>
                <a:cs typeface="Courier New"/>
              </a:rPr>
              <a:t>;</a:t>
            </a:r>
            <a:endParaRPr sz="1050">
              <a:latin typeface="Courier New"/>
              <a:cs typeface="Courier New"/>
            </a:endParaRPr>
          </a:p>
          <a:p>
            <a:pPr marL="12700">
              <a:lnSpc>
                <a:spcPts val="1195"/>
              </a:lnSpc>
            </a:pPr>
            <a:r>
              <a:rPr dirty="0" sz="1050" spc="10">
                <a:solidFill>
                  <a:srgbClr val="0000FF"/>
                </a:solidFill>
                <a:latin typeface="Courier New"/>
                <a:cs typeface="Courier New"/>
              </a:rPr>
              <a:t>float</a:t>
            </a:r>
            <a:r>
              <a:rPr dirty="0" sz="1050" spc="-20">
                <a:solidFill>
                  <a:srgbClr val="0000FF"/>
                </a:solidFill>
                <a:latin typeface="Courier New"/>
                <a:cs typeface="Courier New"/>
              </a:rPr>
              <a:t> </a:t>
            </a:r>
            <a:r>
              <a:rPr dirty="0" sz="1050" spc="10">
                <a:solidFill>
                  <a:srgbClr val="008000"/>
                </a:solidFill>
                <a:latin typeface="Courier New"/>
                <a:cs typeface="Courier New"/>
              </a:rPr>
              <a:t>temperature</a:t>
            </a:r>
            <a:r>
              <a:rPr dirty="0" sz="1050" spc="10">
                <a:latin typeface="Courier New"/>
                <a:cs typeface="Courier New"/>
              </a:rPr>
              <a:t>;</a:t>
            </a:r>
            <a:endParaRPr sz="1050">
              <a:latin typeface="Courier New"/>
              <a:cs typeface="Courier New"/>
            </a:endParaRPr>
          </a:p>
        </p:txBody>
      </p:sp>
      <p:sp>
        <p:nvSpPr>
          <p:cNvPr id="29" name="object 29"/>
          <p:cNvSpPr txBox="1"/>
          <p:nvPr/>
        </p:nvSpPr>
        <p:spPr>
          <a:xfrm>
            <a:off x="1349482" y="3170207"/>
            <a:ext cx="2823210" cy="967740"/>
          </a:xfrm>
          <a:prstGeom prst="rect">
            <a:avLst/>
          </a:prstGeom>
        </p:spPr>
        <p:txBody>
          <a:bodyPr wrap="square" lIns="0" tIns="26034" rIns="0" bIns="0" rtlCol="0" vert="horz">
            <a:spAutoFit/>
          </a:bodyPr>
          <a:lstStyle/>
          <a:p>
            <a:pPr marL="341630" marR="498475" indent="-329565">
              <a:lnSpc>
                <a:spcPts val="1220"/>
              </a:lnSpc>
              <a:spcBef>
                <a:spcPts val="204"/>
              </a:spcBef>
            </a:pPr>
            <a:r>
              <a:rPr dirty="0" sz="1050" spc="10">
                <a:solidFill>
                  <a:srgbClr val="0000FF"/>
                </a:solidFill>
                <a:latin typeface="Courier New"/>
                <a:cs typeface="Courier New"/>
              </a:rPr>
              <a:t>void </a:t>
            </a:r>
            <a:r>
              <a:rPr dirty="0" sz="1050" spc="10">
                <a:latin typeface="Courier New"/>
                <a:cs typeface="Courier New"/>
              </a:rPr>
              <a:t>checkTemperature() </a:t>
            </a:r>
            <a:r>
              <a:rPr dirty="0" sz="1050" spc="15">
                <a:latin typeface="Courier New"/>
                <a:cs typeface="Courier New"/>
              </a:rPr>
              <a:t>{ </a:t>
            </a:r>
            <a:r>
              <a:rPr dirty="0" sz="1050" spc="15">
                <a:solidFill>
                  <a:srgbClr val="0000FF"/>
                </a:solidFill>
                <a:latin typeface="Courier New"/>
                <a:cs typeface="Courier New"/>
              </a:rPr>
              <a:t> if </a:t>
            </a:r>
            <a:r>
              <a:rPr dirty="0" sz="1050" spc="10">
                <a:latin typeface="Courier New"/>
                <a:cs typeface="Courier New"/>
              </a:rPr>
              <a:t>(</a:t>
            </a:r>
            <a:r>
              <a:rPr dirty="0" sz="1050" spc="10">
                <a:solidFill>
                  <a:srgbClr val="008000"/>
                </a:solidFill>
                <a:latin typeface="Courier New"/>
                <a:cs typeface="Courier New"/>
              </a:rPr>
              <a:t>temperature </a:t>
            </a:r>
            <a:r>
              <a:rPr dirty="0" sz="1050" spc="15">
                <a:latin typeface="Courier New"/>
                <a:cs typeface="Courier New"/>
              </a:rPr>
              <a:t>&lt; </a:t>
            </a:r>
            <a:r>
              <a:rPr dirty="0" sz="1050" spc="10">
                <a:latin typeface="Courier New"/>
                <a:cs typeface="Courier New"/>
              </a:rPr>
              <a:t>-80)</a:t>
            </a:r>
            <a:r>
              <a:rPr dirty="0" sz="1050" spc="-20">
                <a:latin typeface="Courier New"/>
                <a:cs typeface="Courier New"/>
              </a:rPr>
              <a:t> </a:t>
            </a:r>
            <a:r>
              <a:rPr dirty="0" sz="1050" spc="15">
                <a:latin typeface="Courier New"/>
                <a:cs typeface="Courier New"/>
              </a:rPr>
              <a:t>{</a:t>
            </a:r>
            <a:endParaRPr sz="1050">
              <a:latin typeface="Courier New"/>
              <a:cs typeface="Courier New"/>
            </a:endParaRPr>
          </a:p>
          <a:p>
            <a:pPr marL="670560" marR="5080">
              <a:lnSpc>
                <a:spcPts val="1220"/>
              </a:lnSpc>
              <a:spcBef>
                <a:spcPts val="5"/>
              </a:spcBef>
            </a:pPr>
            <a:r>
              <a:rPr dirty="0" sz="1050" spc="10">
                <a:solidFill>
                  <a:srgbClr val="008000"/>
                </a:solidFill>
                <a:latin typeface="Courier New"/>
                <a:cs typeface="Courier New"/>
              </a:rPr>
              <a:t>status </a:t>
            </a:r>
            <a:r>
              <a:rPr dirty="0" sz="1050" spc="15">
                <a:latin typeface="Courier New"/>
                <a:cs typeface="Courier New"/>
              </a:rPr>
              <a:t>= </a:t>
            </a:r>
            <a:r>
              <a:rPr dirty="0" sz="1050" spc="10">
                <a:solidFill>
                  <a:srgbClr val="993300"/>
                </a:solidFill>
                <a:latin typeface="Courier New"/>
                <a:cs typeface="Courier New"/>
              </a:rPr>
              <a:t>“returning home”</a:t>
            </a:r>
            <a:r>
              <a:rPr dirty="0" sz="1050" spc="10">
                <a:latin typeface="Courier New"/>
                <a:cs typeface="Courier New"/>
              </a:rPr>
              <a:t>;  </a:t>
            </a:r>
            <a:r>
              <a:rPr dirty="0" sz="1050" spc="10">
                <a:solidFill>
                  <a:srgbClr val="008000"/>
                </a:solidFill>
                <a:latin typeface="Courier New"/>
                <a:cs typeface="Courier New"/>
              </a:rPr>
              <a:t>speed </a:t>
            </a:r>
            <a:r>
              <a:rPr dirty="0" sz="1050" spc="15">
                <a:latin typeface="Courier New"/>
                <a:cs typeface="Courier New"/>
              </a:rPr>
              <a:t>=</a:t>
            </a:r>
            <a:r>
              <a:rPr dirty="0" sz="1050" spc="10">
                <a:latin typeface="Courier New"/>
                <a:cs typeface="Courier New"/>
              </a:rPr>
              <a:t> </a:t>
            </a:r>
            <a:r>
              <a:rPr dirty="0" sz="1050" spc="15">
                <a:latin typeface="Courier New"/>
                <a:cs typeface="Courier New"/>
              </a:rPr>
              <a:t>5;</a:t>
            </a:r>
            <a:endParaRPr sz="1050">
              <a:latin typeface="Courier New"/>
              <a:cs typeface="Courier New"/>
            </a:endParaRPr>
          </a:p>
          <a:p>
            <a:pPr marL="341630">
              <a:lnSpc>
                <a:spcPts val="1175"/>
              </a:lnSpc>
            </a:pPr>
            <a:r>
              <a:rPr dirty="0" sz="1050" spc="15">
                <a:latin typeface="Courier New"/>
                <a:cs typeface="Courier New"/>
              </a:rPr>
              <a:t>}</a:t>
            </a:r>
            <a:endParaRPr sz="1050">
              <a:latin typeface="Courier New"/>
              <a:cs typeface="Courier New"/>
            </a:endParaRPr>
          </a:p>
          <a:p>
            <a:pPr marL="12700">
              <a:lnSpc>
                <a:spcPts val="1240"/>
              </a:lnSpc>
            </a:pPr>
            <a:r>
              <a:rPr dirty="0" sz="1050" spc="15">
                <a:latin typeface="Courier New"/>
                <a:cs typeface="Courier New"/>
              </a:rPr>
              <a:t>}</a:t>
            </a:r>
            <a:endParaRPr sz="1050">
              <a:latin typeface="Courier New"/>
              <a:cs typeface="Courier New"/>
            </a:endParaRPr>
          </a:p>
        </p:txBody>
      </p:sp>
      <p:sp>
        <p:nvSpPr>
          <p:cNvPr id="30" name="object 30"/>
          <p:cNvSpPr txBox="1"/>
          <p:nvPr/>
        </p:nvSpPr>
        <p:spPr>
          <a:xfrm>
            <a:off x="1349488" y="4258612"/>
            <a:ext cx="4468495" cy="812165"/>
          </a:xfrm>
          <a:prstGeom prst="rect">
            <a:avLst/>
          </a:prstGeom>
        </p:spPr>
        <p:txBody>
          <a:bodyPr wrap="square" lIns="0" tIns="26034" rIns="0" bIns="0" rtlCol="0" vert="horz">
            <a:spAutoFit/>
          </a:bodyPr>
          <a:lstStyle/>
          <a:p>
            <a:pPr marL="341630" marR="827405" indent="-329565">
              <a:lnSpc>
                <a:spcPts val="1220"/>
              </a:lnSpc>
              <a:spcBef>
                <a:spcPts val="204"/>
              </a:spcBef>
            </a:pPr>
            <a:r>
              <a:rPr dirty="0" sz="1050" spc="10">
                <a:solidFill>
                  <a:srgbClr val="0000FF"/>
                </a:solidFill>
                <a:latin typeface="Courier New"/>
                <a:cs typeface="Courier New"/>
              </a:rPr>
              <a:t>void </a:t>
            </a:r>
            <a:r>
              <a:rPr dirty="0" sz="1050" spc="10">
                <a:latin typeface="Courier New"/>
                <a:cs typeface="Courier New"/>
              </a:rPr>
              <a:t>showAttributes() </a:t>
            </a:r>
            <a:r>
              <a:rPr dirty="0" sz="1050" spc="15">
                <a:latin typeface="Courier New"/>
                <a:cs typeface="Courier New"/>
              </a:rPr>
              <a:t>{  </a:t>
            </a: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“Status: </a:t>
            </a:r>
            <a:r>
              <a:rPr dirty="0" sz="1050" spc="15">
                <a:solidFill>
                  <a:srgbClr val="993300"/>
                </a:solidFill>
                <a:latin typeface="Courier New"/>
                <a:cs typeface="Courier New"/>
              </a:rPr>
              <a:t>“ </a:t>
            </a:r>
            <a:r>
              <a:rPr dirty="0" sz="1050" spc="15">
                <a:latin typeface="Courier New"/>
                <a:cs typeface="Courier New"/>
              </a:rPr>
              <a:t>+ </a:t>
            </a:r>
            <a:r>
              <a:rPr dirty="0" sz="1050" spc="10">
                <a:solidFill>
                  <a:srgbClr val="008000"/>
                </a:solidFill>
                <a:latin typeface="Courier New"/>
                <a:cs typeface="Courier New"/>
              </a:rPr>
              <a:t>status</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“Speed: </a:t>
            </a:r>
            <a:r>
              <a:rPr dirty="0" sz="1050" spc="15">
                <a:solidFill>
                  <a:srgbClr val="993300"/>
                </a:solidFill>
                <a:latin typeface="Courier New"/>
                <a:cs typeface="Courier New"/>
              </a:rPr>
              <a:t>“ </a:t>
            </a:r>
            <a:r>
              <a:rPr dirty="0" sz="1050" spc="15">
                <a:latin typeface="Courier New"/>
                <a:cs typeface="Courier New"/>
              </a:rPr>
              <a:t>+</a:t>
            </a:r>
            <a:r>
              <a:rPr dirty="0" sz="1050" spc="20">
                <a:latin typeface="Courier New"/>
                <a:cs typeface="Courier New"/>
              </a:rPr>
              <a:t> </a:t>
            </a:r>
            <a:r>
              <a:rPr dirty="0" sz="1050" spc="10">
                <a:solidFill>
                  <a:srgbClr val="008000"/>
                </a:solidFill>
                <a:latin typeface="Courier New"/>
                <a:cs typeface="Courier New"/>
              </a:rPr>
              <a:t>speed</a:t>
            </a:r>
            <a:r>
              <a:rPr dirty="0" sz="1050" spc="10">
                <a:latin typeface="Courier New"/>
                <a:cs typeface="Courier New"/>
              </a:rPr>
              <a:t>);</a:t>
            </a:r>
            <a:endParaRPr sz="1050">
              <a:latin typeface="Courier New"/>
              <a:cs typeface="Courier New"/>
            </a:endParaRPr>
          </a:p>
          <a:p>
            <a:pPr marL="341630">
              <a:lnSpc>
                <a:spcPts val="118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“Temperature: </a:t>
            </a:r>
            <a:r>
              <a:rPr dirty="0" sz="1050" spc="15">
                <a:solidFill>
                  <a:srgbClr val="993300"/>
                </a:solidFill>
                <a:latin typeface="Courier New"/>
                <a:cs typeface="Courier New"/>
              </a:rPr>
              <a:t>“ </a:t>
            </a:r>
            <a:r>
              <a:rPr dirty="0" sz="1050" spc="15">
                <a:latin typeface="Courier New"/>
                <a:cs typeface="Courier New"/>
              </a:rPr>
              <a:t>+</a:t>
            </a:r>
            <a:r>
              <a:rPr dirty="0" sz="1050" spc="55">
                <a:latin typeface="Courier New"/>
                <a:cs typeface="Courier New"/>
              </a:rPr>
              <a:t> </a:t>
            </a:r>
            <a:r>
              <a:rPr dirty="0" sz="1050" spc="10">
                <a:solidFill>
                  <a:srgbClr val="008000"/>
                </a:solidFill>
                <a:latin typeface="Courier New"/>
                <a:cs typeface="Courier New"/>
              </a:rPr>
              <a:t>temperature</a:t>
            </a:r>
            <a:r>
              <a:rPr dirty="0" sz="1050" spc="10">
                <a:latin typeface="Courier New"/>
                <a:cs typeface="Courier New"/>
              </a:rPr>
              <a:t>);</a:t>
            </a:r>
            <a:endParaRPr sz="1050">
              <a:latin typeface="Courier New"/>
              <a:cs typeface="Courier New"/>
            </a:endParaRPr>
          </a:p>
          <a:p>
            <a:pPr marL="12700">
              <a:lnSpc>
                <a:spcPts val="1240"/>
              </a:lnSpc>
            </a:pPr>
            <a:r>
              <a:rPr dirty="0" sz="1050" spc="15">
                <a:latin typeface="Courier New"/>
                <a:cs typeface="Courier New"/>
              </a:rPr>
              <a:t>}</a:t>
            </a:r>
            <a:endParaRPr sz="1050">
              <a:latin typeface="Courier New"/>
              <a:cs typeface="Courier New"/>
            </a:endParaRPr>
          </a:p>
        </p:txBody>
      </p:sp>
      <p:sp>
        <p:nvSpPr>
          <p:cNvPr id="31" name="object 31"/>
          <p:cNvSpPr txBox="1"/>
          <p:nvPr/>
        </p:nvSpPr>
        <p:spPr>
          <a:xfrm>
            <a:off x="691325" y="2548260"/>
            <a:ext cx="436880" cy="2678430"/>
          </a:xfrm>
          <a:prstGeom prst="rect">
            <a:avLst/>
          </a:prstGeom>
        </p:spPr>
        <p:txBody>
          <a:bodyPr wrap="square" lIns="0" tIns="16510" rIns="0" bIns="0" rtlCol="0" vert="horz">
            <a:spAutoFit/>
          </a:bodyPr>
          <a:lstStyle/>
          <a:p>
            <a:pPr algn="ctr" marR="74295">
              <a:lnSpc>
                <a:spcPts val="1240"/>
              </a:lnSpc>
              <a:spcBef>
                <a:spcPts val="130"/>
              </a:spcBef>
            </a:pPr>
            <a:r>
              <a:rPr dirty="0" sz="1050" spc="15">
                <a:latin typeface="Courier New"/>
                <a:cs typeface="Courier New"/>
              </a:rPr>
              <a:t>2:</a:t>
            </a:r>
            <a:endParaRPr sz="1050">
              <a:latin typeface="Courier New"/>
              <a:cs typeface="Courier New"/>
            </a:endParaRPr>
          </a:p>
          <a:p>
            <a:pPr algn="ctr" marR="74295">
              <a:lnSpc>
                <a:spcPts val="1225"/>
              </a:lnSpc>
            </a:pPr>
            <a:r>
              <a:rPr dirty="0" sz="1050" spc="15">
                <a:latin typeface="Courier New"/>
                <a:cs typeface="Courier New"/>
              </a:rPr>
              <a:t>3:</a:t>
            </a:r>
            <a:endParaRPr sz="1050">
              <a:latin typeface="Courier New"/>
              <a:cs typeface="Courier New"/>
            </a:endParaRPr>
          </a:p>
          <a:p>
            <a:pPr algn="ctr" marR="74295">
              <a:lnSpc>
                <a:spcPts val="1225"/>
              </a:lnSpc>
            </a:pPr>
            <a:r>
              <a:rPr dirty="0" sz="1050" spc="15">
                <a:latin typeface="Courier New"/>
                <a:cs typeface="Courier New"/>
              </a:rPr>
              <a:t>4:</a:t>
            </a:r>
            <a:endParaRPr sz="1050">
              <a:latin typeface="Courier New"/>
              <a:cs typeface="Courier New"/>
            </a:endParaRPr>
          </a:p>
          <a:p>
            <a:pPr algn="ctr" marR="74295">
              <a:lnSpc>
                <a:spcPts val="1225"/>
              </a:lnSpc>
            </a:pPr>
            <a:r>
              <a:rPr dirty="0" sz="1050" spc="15">
                <a:latin typeface="Courier New"/>
                <a:cs typeface="Courier New"/>
              </a:rPr>
              <a:t>5:</a:t>
            </a:r>
            <a:endParaRPr sz="1050">
              <a:latin typeface="Courier New"/>
              <a:cs typeface="Courier New"/>
            </a:endParaRPr>
          </a:p>
          <a:p>
            <a:pPr algn="ctr" marR="74295">
              <a:lnSpc>
                <a:spcPts val="1225"/>
              </a:lnSpc>
            </a:pPr>
            <a:r>
              <a:rPr dirty="0" sz="1050" spc="15">
                <a:latin typeface="Courier New"/>
                <a:cs typeface="Courier New"/>
              </a:rPr>
              <a:t>6:</a:t>
            </a:r>
            <a:endParaRPr sz="1050">
              <a:latin typeface="Courier New"/>
              <a:cs typeface="Courier New"/>
            </a:endParaRPr>
          </a:p>
          <a:p>
            <a:pPr algn="ctr" marR="74295">
              <a:lnSpc>
                <a:spcPts val="1225"/>
              </a:lnSpc>
            </a:pPr>
            <a:r>
              <a:rPr dirty="0" sz="1050" spc="15">
                <a:latin typeface="Courier New"/>
                <a:cs typeface="Courier New"/>
              </a:rPr>
              <a:t>7:</a:t>
            </a:r>
            <a:endParaRPr sz="1050">
              <a:latin typeface="Courier New"/>
              <a:cs typeface="Courier New"/>
            </a:endParaRPr>
          </a:p>
          <a:p>
            <a:pPr algn="ctr" marR="74295">
              <a:lnSpc>
                <a:spcPts val="1225"/>
              </a:lnSpc>
            </a:pPr>
            <a:r>
              <a:rPr dirty="0" sz="1050" spc="15">
                <a:latin typeface="Courier New"/>
                <a:cs typeface="Courier New"/>
              </a:rPr>
              <a:t>8:</a:t>
            </a:r>
            <a:endParaRPr sz="1050">
              <a:latin typeface="Courier New"/>
              <a:cs typeface="Courier New"/>
            </a:endParaRPr>
          </a:p>
          <a:p>
            <a:pPr algn="ctr" marR="74295">
              <a:lnSpc>
                <a:spcPts val="1225"/>
              </a:lnSpc>
            </a:pPr>
            <a:r>
              <a:rPr dirty="0" sz="1050" spc="15">
                <a:latin typeface="Courier New"/>
                <a:cs typeface="Courier New"/>
              </a:rPr>
              <a:t>9:</a:t>
            </a:r>
            <a:endParaRPr sz="1050">
              <a:latin typeface="Courier New"/>
              <a:cs typeface="Courier New"/>
            </a:endParaRPr>
          </a:p>
          <a:p>
            <a:pPr algn="ctr" marR="156845">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16</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17</a:t>
            </a:r>
            <a:r>
              <a:rPr dirty="0" sz="1050" spc="15">
                <a:latin typeface="Courier New"/>
                <a:cs typeface="Courier New"/>
              </a:rPr>
              <a:t>:</a:t>
            </a:r>
            <a:endParaRPr sz="1050">
              <a:latin typeface="Courier New"/>
              <a:cs typeface="Courier New"/>
            </a:endParaRPr>
          </a:p>
          <a:p>
            <a:pPr marL="12700">
              <a:lnSpc>
                <a:spcPts val="1240"/>
              </a:lnSpc>
            </a:pPr>
            <a:r>
              <a:rPr dirty="0" sz="1050" spc="10">
                <a:latin typeface="Courier New"/>
                <a:cs typeface="Courier New"/>
              </a:rPr>
              <a:t>18:</a:t>
            </a:r>
            <a:r>
              <a:rPr dirty="0" sz="1050" spc="-60">
                <a:latin typeface="Courier New"/>
                <a:cs typeface="Courier New"/>
              </a:rPr>
              <a:t> </a:t>
            </a:r>
            <a:r>
              <a:rPr dirty="0" sz="1050" spc="15">
                <a:latin typeface="Courier New"/>
                <a:cs typeface="Courier New"/>
              </a:rPr>
              <a:t>}</a:t>
            </a:r>
            <a:endParaRPr sz="1050">
              <a:latin typeface="Courier New"/>
              <a:cs typeface="Courier New"/>
            </a:endParaRPr>
          </a:p>
        </p:txBody>
      </p:sp>
      <p:sp>
        <p:nvSpPr>
          <p:cNvPr id="32" name="object 32"/>
          <p:cNvSpPr/>
          <p:nvPr/>
        </p:nvSpPr>
        <p:spPr>
          <a:xfrm>
            <a:off x="777138" y="8945057"/>
            <a:ext cx="91411" cy="91462"/>
          </a:xfrm>
          <a:prstGeom prst="rect">
            <a:avLst/>
          </a:prstGeom>
          <a:blipFill>
            <a:blip r:embed="rId2" cstate="print"/>
            <a:stretch>
              <a:fillRect/>
            </a:stretch>
          </a:blipFill>
        </p:spPr>
        <p:txBody>
          <a:bodyPr wrap="square" lIns="0" tIns="0" rIns="0" bIns="0" rtlCol="0"/>
          <a:lstStyle/>
          <a:p/>
        </p:txBody>
      </p:sp>
      <p:sp>
        <p:nvSpPr>
          <p:cNvPr id="33" name="object 33"/>
          <p:cNvSpPr/>
          <p:nvPr/>
        </p:nvSpPr>
        <p:spPr>
          <a:xfrm>
            <a:off x="777138" y="9475542"/>
            <a:ext cx="91411" cy="91462"/>
          </a:xfrm>
          <a:prstGeom prst="rect">
            <a:avLst/>
          </a:prstGeom>
          <a:blipFill>
            <a:blip r:embed="rId2" cstate="print"/>
            <a:stretch>
              <a:fillRect/>
            </a:stretch>
          </a:blipFill>
        </p:spPr>
        <p:txBody>
          <a:bodyPr wrap="square" lIns="0" tIns="0" rIns="0" bIns="0" rtlCol="0"/>
          <a:lstStyle/>
          <a:p/>
        </p:txBody>
      </p:sp>
      <p:sp>
        <p:nvSpPr>
          <p:cNvPr id="34" name="object 34"/>
          <p:cNvSpPr/>
          <p:nvPr/>
        </p:nvSpPr>
        <p:spPr>
          <a:xfrm>
            <a:off x="777138" y="9795661"/>
            <a:ext cx="91411" cy="91462"/>
          </a:xfrm>
          <a:prstGeom prst="rect">
            <a:avLst/>
          </a:prstGeom>
          <a:blipFill>
            <a:blip r:embed="rId2" cstate="print"/>
            <a:stretch>
              <a:fillRect/>
            </a:stretch>
          </a:blipFill>
        </p:spPr>
        <p:txBody>
          <a:bodyPr wrap="square" lIns="0" tIns="0" rIns="0" bIns="0" rtlCol="0"/>
          <a:lstStyle/>
          <a:p/>
        </p:txBody>
      </p:sp>
      <p:sp>
        <p:nvSpPr>
          <p:cNvPr id="35" name="object 35"/>
          <p:cNvSpPr txBox="1"/>
          <p:nvPr/>
        </p:nvSpPr>
        <p:spPr>
          <a:xfrm>
            <a:off x="444500" y="5420187"/>
            <a:ext cx="6645909" cy="4516755"/>
          </a:xfrm>
          <a:prstGeom prst="rect">
            <a:avLst/>
          </a:prstGeom>
        </p:spPr>
        <p:txBody>
          <a:bodyPr wrap="square" lIns="0" tIns="15875" rIns="0" bIns="0" rtlCol="0" vert="horz">
            <a:spAutoFit/>
          </a:bodyPr>
          <a:lstStyle/>
          <a:p>
            <a:pPr marL="12700" marR="5080">
              <a:lnSpc>
                <a:spcPct val="98000"/>
              </a:lnSpc>
              <a:spcBef>
                <a:spcPts val="125"/>
              </a:spcBef>
            </a:pPr>
            <a:r>
              <a:rPr dirty="0" sz="1450" spc="-10">
                <a:latin typeface="Times New Roman"/>
                <a:cs typeface="Times New Roman"/>
              </a:rPr>
              <a:t>When you save this file, if it has no errors, NetBeans automatically creates </a:t>
            </a:r>
            <a:r>
              <a:rPr dirty="0" sz="1450" spc="-5">
                <a:latin typeface="Times New Roman"/>
                <a:cs typeface="Times New Roman"/>
              </a:rPr>
              <a:t>a </a:t>
            </a:r>
            <a:r>
              <a:rPr dirty="0" sz="1450" spc="-15">
                <a:latin typeface="Courier New"/>
                <a:cs typeface="Courier New"/>
              </a:rPr>
              <a:t>MarsRobot  </a:t>
            </a:r>
            <a:r>
              <a:rPr dirty="0" sz="1450" spc="-10">
                <a:latin typeface="Times New Roman"/>
                <a:cs typeface="Times New Roman"/>
              </a:rPr>
              <a:t>class. This process is called </a:t>
            </a:r>
            <a:r>
              <a:rPr dirty="0" sz="1450" spc="-10" i="1">
                <a:latin typeface="Times New Roman"/>
                <a:cs typeface="Times New Roman"/>
              </a:rPr>
              <a:t>compiling </a:t>
            </a:r>
            <a:r>
              <a:rPr dirty="0" sz="1450" spc="-10">
                <a:latin typeface="Times New Roman"/>
                <a:cs typeface="Times New Roman"/>
              </a:rPr>
              <a:t>the class, and it uses </a:t>
            </a:r>
            <a:r>
              <a:rPr dirty="0" sz="1450" spc="-5">
                <a:latin typeface="Times New Roman"/>
                <a:cs typeface="Times New Roman"/>
              </a:rPr>
              <a:t>a </a:t>
            </a:r>
            <a:r>
              <a:rPr dirty="0" sz="1450" spc="-10">
                <a:latin typeface="Times New Roman"/>
                <a:cs typeface="Times New Roman"/>
              </a:rPr>
              <a:t>tool called </a:t>
            </a:r>
            <a:r>
              <a:rPr dirty="0" sz="1450" spc="-5">
                <a:latin typeface="Times New Roman"/>
                <a:cs typeface="Times New Roman"/>
              </a:rPr>
              <a:t>a </a:t>
            </a:r>
            <a:r>
              <a:rPr dirty="0" sz="1450" spc="-20">
                <a:latin typeface="Times New Roman"/>
                <a:cs typeface="Times New Roman"/>
              </a:rPr>
              <a:t>compiler. </a:t>
            </a:r>
            <a:r>
              <a:rPr dirty="0" sz="1450" spc="-10">
                <a:latin typeface="Times New Roman"/>
                <a:cs typeface="Times New Roman"/>
              </a:rPr>
              <a:t>The  compiler turns the lines </a:t>
            </a:r>
            <a:r>
              <a:rPr dirty="0" sz="1450" spc="-5">
                <a:latin typeface="Times New Roman"/>
                <a:cs typeface="Times New Roman"/>
              </a:rPr>
              <a:t>of </a:t>
            </a:r>
            <a:r>
              <a:rPr dirty="0" sz="1450" spc="-10">
                <a:latin typeface="Times New Roman"/>
                <a:cs typeface="Times New Roman"/>
              </a:rPr>
              <a:t>source code into bytecode that the Java </a:t>
            </a:r>
            <a:r>
              <a:rPr dirty="0" sz="1450" spc="-20">
                <a:latin typeface="Times New Roman"/>
                <a:cs typeface="Times New Roman"/>
              </a:rPr>
              <a:t>Virtual </a:t>
            </a:r>
            <a:r>
              <a:rPr dirty="0" sz="1450" spc="-10">
                <a:latin typeface="Times New Roman"/>
                <a:cs typeface="Times New Roman"/>
              </a:rPr>
              <a:t>Machine can  run.</a:t>
            </a:r>
            <a:endParaRPr sz="1450">
              <a:latin typeface="Times New Roman"/>
              <a:cs typeface="Times New Roman"/>
            </a:endParaRPr>
          </a:p>
          <a:p>
            <a:pPr marL="12700" marR="176530">
              <a:lnSpc>
                <a:spcPct val="103499"/>
              </a:lnSpc>
              <a:spcBef>
                <a:spcPts val="575"/>
              </a:spcBef>
            </a:pP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class</a:t>
            </a:r>
            <a:r>
              <a:rPr dirty="0" sz="1450" spc="-509">
                <a:latin typeface="Courier New"/>
                <a:cs typeface="Courier New"/>
              </a:rPr>
              <a:t> </a:t>
            </a:r>
            <a:r>
              <a:rPr dirty="0" sz="1450" spc="-10">
                <a:latin typeface="Times New Roman"/>
                <a:cs typeface="Times New Roman"/>
              </a:rPr>
              <a:t>statement</a:t>
            </a:r>
            <a:r>
              <a:rPr dirty="0" sz="1450">
                <a:latin typeface="Times New Roman"/>
                <a:cs typeface="Times New Roman"/>
              </a:rPr>
              <a:t> </a:t>
            </a:r>
            <a:r>
              <a:rPr dirty="0" sz="1450" spc="-10">
                <a:latin typeface="Times New Roman"/>
                <a:cs typeface="Times New Roman"/>
              </a:rPr>
              <a:t>in</a:t>
            </a:r>
            <a:r>
              <a:rPr dirty="0" sz="1450" spc="5">
                <a:latin typeface="Times New Roman"/>
                <a:cs typeface="Times New Roman"/>
              </a:rPr>
              <a:t> </a:t>
            </a:r>
            <a:r>
              <a:rPr dirty="0" sz="1450" spc="-10">
                <a:latin typeface="Times New Roman"/>
                <a:cs typeface="Times New Roman"/>
              </a:rPr>
              <a:t>line</a:t>
            </a:r>
            <a:r>
              <a:rPr dirty="0" sz="1450">
                <a:latin typeface="Times New Roman"/>
                <a:cs typeface="Times New Roman"/>
              </a:rPr>
              <a:t> </a:t>
            </a:r>
            <a:r>
              <a:rPr dirty="0" sz="1450" spc="-10">
                <a:latin typeface="Times New Roman"/>
                <a:cs typeface="Times New Roman"/>
              </a:rPr>
              <a:t>1</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u="sng" sz="1450" spc="-10">
                <a:solidFill>
                  <a:srgbClr val="0000ED"/>
                </a:solidFill>
                <a:uFill>
                  <a:solidFill>
                    <a:srgbClr val="0000ED"/>
                  </a:solidFill>
                </a:uFill>
                <a:latin typeface="Times New Roman"/>
                <a:cs typeface="Times New Roman"/>
                <a:hlinkClick r:id="rId3" action="ppaction://hlinksldjump"/>
              </a:rPr>
              <a:t>Listing</a:t>
            </a:r>
            <a:r>
              <a:rPr dirty="0" u="sng" sz="1450" spc="5">
                <a:solidFill>
                  <a:srgbClr val="0000ED"/>
                </a:solidFill>
                <a:uFill>
                  <a:solidFill>
                    <a:srgbClr val="0000ED"/>
                  </a:solidFill>
                </a:uFill>
                <a:latin typeface="Times New Roman"/>
                <a:cs typeface="Times New Roman"/>
                <a:hlinkClick r:id="rId3" action="ppaction://hlinksldjump"/>
              </a:rPr>
              <a:t> </a:t>
            </a:r>
            <a:r>
              <a:rPr dirty="0" u="sng" sz="1450" spc="-5">
                <a:solidFill>
                  <a:srgbClr val="0000ED"/>
                </a:solidFill>
                <a:uFill>
                  <a:solidFill>
                    <a:srgbClr val="0000ED"/>
                  </a:solidFill>
                </a:uFill>
                <a:latin typeface="Times New Roman"/>
                <a:cs typeface="Times New Roman"/>
                <a:hlinkClick r:id="rId3" action="ppaction://hlinksldjump"/>
              </a:rPr>
              <a:t>1.1</a:t>
            </a:r>
            <a:r>
              <a:rPr dirty="0" sz="1450">
                <a:solidFill>
                  <a:srgbClr val="0000ED"/>
                </a:solidFill>
                <a:latin typeface="Times New Roman"/>
                <a:cs typeface="Times New Roman"/>
                <a:hlinkClick r:id="rId3" action="ppaction://hlinksldjump"/>
              </a:rPr>
              <a:t> </a:t>
            </a:r>
            <a:r>
              <a:rPr dirty="0" sz="1450" spc="-10">
                <a:latin typeface="Times New Roman"/>
                <a:cs typeface="Times New Roman"/>
              </a:rPr>
              <a:t>defines</a:t>
            </a:r>
            <a:r>
              <a:rPr dirty="0" sz="1450">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Times New Roman"/>
                <a:cs typeface="Times New Roman"/>
              </a:rPr>
              <a:t>names</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MarsRobot</a:t>
            </a:r>
            <a:r>
              <a:rPr dirty="0" sz="1450" spc="-509">
                <a:latin typeface="Courier New"/>
                <a:cs typeface="Courier New"/>
              </a:rPr>
              <a:t> </a:t>
            </a:r>
            <a:r>
              <a:rPr dirty="0" sz="1450" spc="-10">
                <a:latin typeface="Times New Roman"/>
                <a:cs typeface="Times New Roman"/>
              </a:rPr>
              <a:t>class.  Everything</a:t>
            </a:r>
            <a:r>
              <a:rPr dirty="0" sz="1450">
                <a:latin typeface="Times New Roman"/>
                <a:cs typeface="Times New Roman"/>
              </a:rPr>
              <a:t> </a:t>
            </a:r>
            <a:r>
              <a:rPr dirty="0" sz="1450" spc="-10">
                <a:latin typeface="Times New Roman"/>
                <a:cs typeface="Times New Roman"/>
              </a:rPr>
              <a:t>contained</a:t>
            </a:r>
            <a:r>
              <a:rPr dirty="0" sz="1450">
                <a:latin typeface="Times New Roman"/>
                <a:cs typeface="Times New Roman"/>
              </a:rPr>
              <a:t> </a:t>
            </a:r>
            <a:r>
              <a:rPr dirty="0" sz="1450" spc="-10">
                <a:latin typeface="Times New Roman"/>
                <a:cs typeface="Times New Roman"/>
              </a:rPr>
              <a:t>between</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opening</a:t>
            </a:r>
            <a:r>
              <a:rPr dirty="0" sz="1450">
                <a:latin typeface="Times New Roman"/>
                <a:cs typeface="Times New Roman"/>
              </a:rPr>
              <a:t> </a:t>
            </a:r>
            <a:r>
              <a:rPr dirty="0" sz="1450" spc="-10">
                <a:latin typeface="Times New Roman"/>
                <a:cs typeface="Times New Roman"/>
              </a:rPr>
              <a:t>brace</a:t>
            </a:r>
            <a:r>
              <a:rPr dirty="0" sz="1450" spc="5">
                <a:latin typeface="Times New Roman"/>
                <a:cs typeface="Times New Roman"/>
              </a:rPr>
              <a:t> </a:t>
            </a:r>
            <a:r>
              <a:rPr dirty="0" sz="1450" spc="-10">
                <a:latin typeface="Courier New"/>
                <a:cs typeface="Courier New"/>
              </a:rPr>
              <a:t>{</a:t>
            </a:r>
            <a:r>
              <a:rPr dirty="0" sz="1450" spc="-509">
                <a:latin typeface="Courier New"/>
                <a:cs typeface="Courier New"/>
              </a:rPr>
              <a:t> </a:t>
            </a:r>
            <a:r>
              <a:rPr dirty="0" sz="1450" spc="-10">
                <a:latin typeface="Times New Roman"/>
                <a:cs typeface="Times New Roman"/>
              </a:rPr>
              <a:t>on</a:t>
            </a:r>
            <a:r>
              <a:rPr dirty="0" sz="1450">
                <a:latin typeface="Times New Roman"/>
                <a:cs typeface="Times New Roman"/>
              </a:rPr>
              <a:t> </a:t>
            </a:r>
            <a:r>
              <a:rPr dirty="0" sz="1450" spc="-10">
                <a:latin typeface="Times New Roman"/>
                <a:cs typeface="Times New Roman"/>
              </a:rPr>
              <a:t>line</a:t>
            </a:r>
            <a:r>
              <a:rPr dirty="0" sz="1450" spc="5">
                <a:latin typeface="Times New Roman"/>
                <a:cs typeface="Times New Roman"/>
              </a:rPr>
              <a:t> </a:t>
            </a:r>
            <a:r>
              <a:rPr dirty="0" sz="1450" spc="-10">
                <a:latin typeface="Times New Roman"/>
                <a:cs typeface="Times New Roman"/>
              </a:rPr>
              <a:t>1</a:t>
            </a:r>
            <a:r>
              <a:rPr dirty="0" sz="1450">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closing</a:t>
            </a:r>
            <a:r>
              <a:rPr dirty="0" sz="1450">
                <a:latin typeface="Times New Roman"/>
                <a:cs typeface="Times New Roman"/>
              </a:rPr>
              <a:t> </a:t>
            </a:r>
            <a:r>
              <a:rPr dirty="0" sz="1450" spc="-10">
                <a:latin typeface="Times New Roman"/>
                <a:cs typeface="Times New Roman"/>
              </a:rPr>
              <a:t>brace</a:t>
            </a:r>
            <a:r>
              <a:rPr dirty="0" sz="1450">
                <a:latin typeface="Times New Roman"/>
                <a:cs typeface="Times New Roman"/>
              </a:rPr>
              <a:t> </a:t>
            </a:r>
            <a:r>
              <a:rPr dirty="0" sz="1450" spc="-10">
                <a:latin typeface="Courier New"/>
                <a:cs typeface="Courier New"/>
              </a:rPr>
              <a:t>}</a:t>
            </a:r>
            <a:r>
              <a:rPr dirty="0" sz="1450" spc="-505">
                <a:latin typeface="Courier New"/>
                <a:cs typeface="Courier New"/>
              </a:rPr>
              <a:t> </a:t>
            </a:r>
            <a:r>
              <a:rPr dirty="0" sz="1450" spc="-10">
                <a:latin typeface="Times New Roman"/>
                <a:cs typeface="Times New Roman"/>
              </a:rPr>
              <a:t>on  line 18 is part </a:t>
            </a:r>
            <a:r>
              <a:rPr dirty="0" sz="1450" spc="-5">
                <a:latin typeface="Times New Roman"/>
                <a:cs typeface="Times New Roman"/>
              </a:rPr>
              <a:t>of </a:t>
            </a:r>
            <a:r>
              <a:rPr dirty="0" sz="1450" spc="-10">
                <a:latin typeface="Times New Roman"/>
                <a:cs typeface="Times New Roman"/>
              </a:rPr>
              <a:t>this</a:t>
            </a:r>
            <a:r>
              <a:rPr dirty="0" sz="1450" spc="10">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12700" marR="506730" indent="-635">
              <a:lnSpc>
                <a:spcPts val="2520"/>
              </a:lnSpc>
              <a:spcBef>
                <a:spcPts val="70"/>
              </a:spcBef>
            </a:pPr>
            <a:r>
              <a:rPr dirty="0" sz="1450" spc="-10">
                <a:latin typeface="Times New Roman"/>
                <a:cs typeface="Times New Roman"/>
              </a:rPr>
              <a:t>The </a:t>
            </a:r>
            <a:r>
              <a:rPr dirty="0" sz="1450" spc="-15">
                <a:latin typeface="Courier New"/>
                <a:cs typeface="Courier New"/>
              </a:rPr>
              <a:t>MarsRobot</a:t>
            </a:r>
            <a:r>
              <a:rPr dirty="0" sz="1450" spc="-385">
                <a:latin typeface="Courier New"/>
                <a:cs typeface="Courier New"/>
              </a:rPr>
              <a:t> </a:t>
            </a:r>
            <a:r>
              <a:rPr dirty="0" sz="1450" spc="-10">
                <a:latin typeface="Times New Roman"/>
                <a:cs typeface="Times New Roman"/>
              </a:rPr>
              <a:t>class contains three instance variables and two instance methods.  The instance variables are defined in lines</a:t>
            </a:r>
            <a:r>
              <a:rPr dirty="0" sz="1450" spc="25">
                <a:latin typeface="Times New Roman"/>
                <a:cs typeface="Times New Roman"/>
              </a:rPr>
              <a:t> </a:t>
            </a:r>
            <a:r>
              <a:rPr dirty="0" sz="1450" spc="-5">
                <a:latin typeface="Times New Roman"/>
                <a:cs typeface="Times New Roman"/>
              </a:rPr>
              <a:t>2–4:</a:t>
            </a:r>
            <a:endParaRPr sz="1450">
              <a:latin typeface="Times New Roman"/>
              <a:cs typeface="Times New Roman"/>
            </a:endParaRPr>
          </a:p>
          <a:p>
            <a:pPr marL="259079" marR="5226685">
              <a:lnSpc>
                <a:spcPts val="1220"/>
              </a:lnSpc>
              <a:spcBef>
                <a:spcPts val="465"/>
              </a:spcBef>
            </a:pPr>
            <a:r>
              <a:rPr dirty="0" sz="1050" spc="10">
                <a:latin typeface="Courier New"/>
                <a:cs typeface="Courier New"/>
              </a:rPr>
              <a:t>String </a:t>
            </a:r>
            <a:r>
              <a:rPr dirty="0" sz="1050" spc="10">
                <a:solidFill>
                  <a:srgbClr val="008000"/>
                </a:solidFill>
                <a:latin typeface="Courier New"/>
                <a:cs typeface="Courier New"/>
              </a:rPr>
              <a:t>status</a:t>
            </a:r>
            <a:r>
              <a:rPr dirty="0" sz="1050" spc="10">
                <a:latin typeface="Courier New"/>
                <a:cs typeface="Courier New"/>
              </a:rPr>
              <a:t>;  </a:t>
            </a:r>
            <a:r>
              <a:rPr dirty="0" sz="1050" spc="10">
                <a:solidFill>
                  <a:srgbClr val="0000FF"/>
                </a:solidFill>
                <a:latin typeface="Courier New"/>
                <a:cs typeface="Courier New"/>
              </a:rPr>
              <a:t>int</a:t>
            </a:r>
            <a:r>
              <a:rPr dirty="0" sz="1050">
                <a:solidFill>
                  <a:srgbClr val="0000FF"/>
                </a:solidFill>
                <a:latin typeface="Courier New"/>
                <a:cs typeface="Courier New"/>
              </a:rPr>
              <a:t> </a:t>
            </a:r>
            <a:r>
              <a:rPr dirty="0" sz="1050" spc="10">
                <a:solidFill>
                  <a:srgbClr val="008000"/>
                </a:solidFill>
                <a:latin typeface="Courier New"/>
                <a:cs typeface="Courier New"/>
              </a:rPr>
              <a:t>speed</a:t>
            </a:r>
            <a:r>
              <a:rPr dirty="0" sz="1050" spc="10">
                <a:latin typeface="Courier New"/>
                <a:cs typeface="Courier New"/>
              </a:rPr>
              <a:t>;</a:t>
            </a:r>
            <a:endParaRPr sz="1050">
              <a:latin typeface="Courier New"/>
              <a:cs typeface="Courier New"/>
            </a:endParaRPr>
          </a:p>
          <a:p>
            <a:pPr marL="259079">
              <a:lnSpc>
                <a:spcPts val="1195"/>
              </a:lnSpc>
            </a:pPr>
            <a:r>
              <a:rPr dirty="0" sz="1050" spc="10">
                <a:solidFill>
                  <a:srgbClr val="0000FF"/>
                </a:solidFill>
                <a:latin typeface="Courier New"/>
                <a:cs typeface="Courier New"/>
              </a:rPr>
              <a:t>float </a:t>
            </a:r>
            <a:r>
              <a:rPr dirty="0" sz="1050" spc="10">
                <a:solidFill>
                  <a:srgbClr val="008000"/>
                </a:solidFill>
                <a:latin typeface="Courier New"/>
                <a:cs typeface="Courier New"/>
              </a:rPr>
              <a:t>temperature</a:t>
            </a:r>
            <a:r>
              <a:rPr dirty="0" sz="1050" spc="10">
                <a:latin typeface="Courier New"/>
                <a:cs typeface="Courier New"/>
              </a:rPr>
              <a:t>;</a:t>
            </a:r>
            <a:endParaRPr sz="1050">
              <a:latin typeface="Courier New"/>
              <a:cs typeface="Courier New"/>
            </a:endParaRPr>
          </a:p>
          <a:p>
            <a:pPr marL="12700" marR="161925">
              <a:lnSpc>
                <a:spcPct val="103499"/>
              </a:lnSpc>
              <a:spcBef>
                <a:spcPts val="655"/>
              </a:spcBef>
            </a:pPr>
            <a:r>
              <a:rPr dirty="0" sz="1450" spc="-10">
                <a:latin typeface="Times New Roman"/>
                <a:cs typeface="Times New Roman"/>
              </a:rPr>
              <a:t>The variables are named </a:t>
            </a:r>
            <a:r>
              <a:rPr dirty="0" sz="1450" spc="-10">
                <a:latin typeface="Courier New"/>
                <a:cs typeface="Courier New"/>
              </a:rPr>
              <a:t>status</a:t>
            </a:r>
            <a:r>
              <a:rPr dirty="0" sz="1450" spc="-10">
                <a:latin typeface="Times New Roman"/>
                <a:cs typeface="Times New Roman"/>
              </a:rPr>
              <a:t>, </a:t>
            </a:r>
            <a:r>
              <a:rPr dirty="0" sz="1450" spc="-10">
                <a:latin typeface="Courier New"/>
                <a:cs typeface="Courier New"/>
              </a:rPr>
              <a:t>speed</a:t>
            </a:r>
            <a:r>
              <a:rPr dirty="0" sz="1450" spc="-10">
                <a:latin typeface="Times New Roman"/>
                <a:cs typeface="Times New Roman"/>
              </a:rPr>
              <a:t>, and </a:t>
            </a:r>
            <a:r>
              <a:rPr dirty="0" sz="1450" spc="-15">
                <a:latin typeface="Courier New"/>
                <a:cs typeface="Courier New"/>
              </a:rPr>
              <a:t>temperature</a:t>
            </a:r>
            <a:r>
              <a:rPr dirty="0" sz="1450" spc="-15">
                <a:latin typeface="Times New Roman"/>
                <a:cs typeface="Times New Roman"/>
              </a:rPr>
              <a:t>. </a:t>
            </a:r>
            <a:r>
              <a:rPr dirty="0" sz="1450" spc="-10">
                <a:latin typeface="Times New Roman"/>
                <a:cs typeface="Times New Roman"/>
              </a:rPr>
              <a:t>Each is used to store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type </a:t>
            </a:r>
            <a:r>
              <a:rPr dirty="0" sz="1450" spc="-5">
                <a:latin typeface="Times New Roman"/>
                <a:cs typeface="Times New Roman"/>
              </a:rPr>
              <a:t>of</a:t>
            </a:r>
            <a:r>
              <a:rPr dirty="0" sz="1450" spc="5">
                <a:latin typeface="Times New Roman"/>
                <a:cs typeface="Times New Roman"/>
              </a:rPr>
              <a:t> </a:t>
            </a:r>
            <a:r>
              <a:rPr dirty="0" sz="1450" spc="-10">
                <a:latin typeface="Times New Roman"/>
                <a:cs typeface="Times New Roman"/>
              </a:rPr>
              <a:t>information:</a:t>
            </a:r>
            <a:endParaRPr sz="1450">
              <a:latin typeface="Times New Roman"/>
              <a:cs typeface="Times New Roman"/>
            </a:endParaRPr>
          </a:p>
          <a:p>
            <a:pPr marL="441959" marR="288290" indent="27305">
              <a:lnSpc>
                <a:spcPct val="103499"/>
              </a:lnSpc>
              <a:spcBef>
                <a:spcPts val="575"/>
              </a:spcBef>
            </a:pPr>
            <a:r>
              <a:rPr dirty="0" sz="1450" spc="-15">
                <a:latin typeface="Courier New"/>
                <a:cs typeface="Courier New"/>
              </a:rPr>
              <a:t>status</a:t>
            </a:r>
            <a:r>
              <a:rPr dirty="0" sz="1450" spc="-505">
                <a:latin typeface="Courier New"/>
                <a:cs typeface="Courier New"/>
              </a:rPr>
              <a:t> </a:t>
            </a:r>
            <a:r>
              <a:rPr dirty="0" sz="1450" spc="-10">
                <a:latin typeface="Times New Roman"/>
                <a:cs typeface="Times New Roman"/>
              </a:rPr>
              <a:t>holds</a:t>
            </a:r>
            <a:r>
              <a:rPr dirty="0" sz="1450" spc="5">
                <a:latin typeface="Times New Roman"/>
                <a:cs typeface="Times New Roman"/>
              </a:rPr>
              <a:t> </a:t>
            </a:r>
            <a:r>
              <a:rPr dirty="0" sz="1450" spc="-5">
                <a:latin typeface="Times New Roman"/>
                <a:cs typeface="Times New Roman"/>
              </a:rPr>
              <a:t>a</a:t>
            </a:r>
            <a:r>
              <a:rPr dirty="0" sz="1450" spc="5">
                <a:latin typeface="Times New Roman"/>
                <a:cs typeface="Times New Roman"/>
              </a:rPr>
              <a:t> </a:t>
            </a:r>
            <a:r>
              <a:rPr dirty="0" sz="1450" spc="-15">
                <a:latin typeface="Courier New"/>
                <a:cs typeface="Courier New"/>
              </a:rPr>
              <a:t>String</a:t>
            </a:r>
            <a:r>
              <a:rPr dirty="0" sz="1450" spc="-505">
                <a:latin typeface="Courier New"/>
                <a:cs typeface="Courier New"/>
              </a:rPr>
              <a:t> </a:t>
            </a:r>
            <a:r>
              <a:rPr dirty="0" sz="1450" spc="-10">
                <a:latin typeface="Times New Roman"/>
                <a:cs typeface="Times New Roman"/>
              </a:rPr>
              <a:t>object—a</a:t>
            </a:r>
            <a:r>
              <a:rPr dirty="0" sz="1450" spc="5">
                <a:latin typeface="Times New Roman"/>
                <a:cs typeface="Times New Roman"/>
              </a:rPr>
              <a:t> </a:t>
            </a:r>
            <a:r>
              <a:rPr dirty="0" sz="1450" spc="-10">
                <a:latin typeface="Times New Roman"/>
                <a:cs typeface="Times New Roman"/>
              </a:rPr>
              <a:t>group</a:t>
            </a:r>
            <a:r>
              <a:rPr dirty="0" sz="1450" spc="5">
                <a:latin typeface="Times New Roman"/>
                <a:cs typeface="Times New Roman"/>
              </a:rPr>
              <a:t> </a:t>
            </a:r>
            <a:r>
              <a:rPr dirty="0" sz="1450" spc="-5">
                <a:latin typeface="Times New Roman"/>
                <a:cs typeface="Times New Roman"/>
              </a:rPr>
              <a:t>of</a:t>
            </a:r>
            <a:r>
              <a:rPr dirty="0" sz="1450" spc="5">
                <a:latin typeface="Times New Roman"/>
                <a:cs typeface="Times New Roman"/>
              </a:rPr>
              <a:t> </a:t>
            </a:r>
            <a:r>
              <a:rPr dirty="0" sz="1450" spc="-10">
                <a:latin typeface="Times New Roman"/>
                <a:cs typeface="Times New Roman"/>
              </a:rPr>
              <a:t>letters,</a:t>
            </a:r>
            <a:r>
              <a:rPr dirty="0" sz="1450" spc="5">
                <a:latin typeface="Times New Roman"/>
                <a:cs typeface="Times New Roman"/>
              </a:rPr>
              <a:t> </a:t>
            </a:r>
            <a:r>
              <a:rPr dirty="0" sz="1450" spc="-10">
                <a:latin typeface="Times New Roman"/>
                <a:cs typeface="Times New Roman"/>
              </a:rPr>
              <a:t>numbers,</a:t>
            </a:r>
            <a:r>
              <a:rPr dirty="0" sz="1450" spc="5">
                <a:latin typeface="Times New Roman"/>
                <a:cs typeface="Times New Roman"/>
              </a:rPr>
              <a:t> </a:t>
            </a:r>
            <a:r>
              <a:rPr dirty="0" sz="1450" spc="-10">
                <a:latin typeface="Times New Roman"/>
                <a:cs typeface="Times New Roman"/>
              </a:rPr>
              <a:t>punctuation,</a:t>
            </a:r>
            <a:r>
              <a:rPr dirty="0" sz="1450" spc="5">
                <a:latin typeface="Times New Roman"/>
                <a:cs typeface="Times New Roman"/>
              </a:rPr>
              <a:t> </a:t>
            </a:r>
            <a:r>
              <a:rPr dirty="0" sz="1450" spc="-10">
                <a:latin typeface="Times New Roman"/>
                <a:cs typeface="Times New Roman"/>
              </a:rPr>
              <a:t>and  other characters.</a:t>
            </a:r>
            <a:endParaRPr sz="1450">
              <a:latin typeface="Times New Roman"/>
              <a:cs typeface="Times New Roman"/>
            </a:endParaRPr>
          </a:p>
          <a:p>
            <a:pPr marL="469265">
              <a:lnSpc>
                <a:spcPct val="100000"/>
              </a:lnSpc>
              <a:spcBef>
                <a:spcPts val="640"/>
              </a:spcBef>
            </a:pPr>
            <a:r>
              <a:rPr dirty="0" sz="1450" spc="-15">
                <a:latin typeface="Courier New"/>
                <a:cs typeface="Courier New"/>
              </a:rPr>
              <a:t>speed</a:t>
            </a:r>
            <a:r>
              <a:rPr dirty="0" sz="1450" spc="-490">
                <a:latin typeface="Courier New"/>
                <a:cs typeface="Courier New"/>
              </a:rPr>
              <a:t> </a:t>
            </a:r>
            <a:r>
              <a:rPr dirty="0" sz="1450" spc="-10">
                <a:latin typeface="Times New Roman"/>
                <a:cs typeface="Times New Roman"/>
              </a:rPr>
              <a:t>holds an </a:t>
            </a:r>
            <a:r>
              <a:rPr dirty="0" sz="1450" spc="-10">
                <a:latin typeface="Courier New"/>
                <a:cs typeface="Courier New"/>
              </a:rPr>
              <a:t>int</a:t>
            </a:r>
            <a:r>
              <a:rPr dirty="0" sz="1450" spc="-10">
                <a:latin typeface="Times New Roman"/>
                <a:cs typeface="Times New Roman"/>
              </a:rPr>
              <a:t>, </a:t>
            </a:r>
            <a:r>
              <a:rPr dirty="0" sz="1450" spc="-5">
                <a:latin typeface="Times New Roman"/>
                <a:cs typeface="Times New Roman"/>
              </a:rPr>
              <a:t>a </a:t>
            </a:r>
            <a:r>
              <a:rPr dirty="0" sz="1450" spc="-10">
                <a:latin typeface="Times New Roman"/>
                <a:cs typeface="Times New Roman"/>
              </a:rPr>
              <a:t>numeric integer value.</a:t>
            </a:r>
            <a:endParaRPr sz="1450">
              <a:latin typeface="Times New Roman"/>
              <a:cs typeface="Times New Roman"/>
            </a:endParaRPr>
          </a:p>
          <a:p>
            <a:pPr marL="469265">
              <a:lnSpc>
                <a:spcPct val="100000"/>
              </a:lnSpc>
              <a:spcBef>
                <a:spcPts val="780"/>
              </a:spcBef>
            </a:pPr>
            <a:r>
              <a:rPr dirty="0" sz="1450" spc="-15">
                <a:latin typeface="Courier New"/>
                <a:cs typeface="Courier New"/>
              </a:rPr>
              <a:t>temperature</a:t>
            </a:r>
            <a:r>
              <a:rPr dirty="0" sz="1450" spc="-500">
                <a:latin typeface="Courier New"/>
                <a:cs typeface="Courier New"/>
              </a:rPr>
              <a:t> </a:t>
            </a:r>
            <a:r>
              <a:rPr dirty="0" sz="1450" spc="-10">
                <a:latin typeface="Times New Roman"/>
                <a:cs typeface="Times New Roman"/>
              </a:rPr>
              <a:t>holds </a:t>
            </a:r>
            <a:r>
              <a:rPr dirty="0" sz="1450" spc="-5">
                <a:latin typeface="Times New Roman"/>
                <a:cs typeface="Times New Roman"/>
              </a:rPr>
              <a:t>a </a:t>
            </a:r>
            <a:r>
              <a:rPr dirty="0" sz="1450" spc="-10">
                <a:latin typeface="Courier New"/>
                <a:cs typeface="Courier New"/>
              </a:rPr>
              <a:t>float</a:t>
            </a:r>
            <a:r>
              <a:rPr dirty="0" sz="1450" spc="-10">
                <a:latin typeface="Times New Roman"/>
                <a:cs typeface="Times New Roman"/>
              </a:rPr>
              <a:t>, </a:t>
            </a:r>
            <a:r>
              <a:rPr dirty="0" sz="1450" spc="-5">
                <a:latin typeface="Times New Roman"/>
                <a:cs typeface="Times New Roman"/>
              </a:rPr>
              <a:t>a </a:t>
            </a:r>
            <a:r>
              <a:rPr dirty="0" sz="1450" spc="-10">
                <a:latin typeface="Times New Roman"/>
                <a:cs typeface="Times New Roman"/>
              </a:rPr>
              <a:t>floating-point </a:t>
            </a:r>
            <a:r>
              <a:rPr dirty="0" sz="1450" spc="-20">
                <a:latin typeface="Times New Roman"/>
                <a:cs typeface="Times New Roman"/>
              </a:rPr>
              <a:t>number.</a:t>
            </a:r>
            <a:endParaRPr sz="1450">
              <a:latin typeface="Times New Roman"/>
              <a:cs typeface="Times New Roman"/>
            </a:endParaRPr>
          </a:p>
        </p:txBody>
      </p:sp>
      <p:sp>
        <p:nvSpPr>
          <p:cNvPr id="36" name="object 36"/>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65" y="983224"/>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65" y="1010663"/>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65" y="978651"/>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62" y="978651"/>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25" y="987797"/>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22" y="987797"/>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65" y="1943583"/>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65" y="1971022"/>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65" y="1939010"/>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62" y="1939010"/>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25" y="1948156"/>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22" y="1948156"/>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777142" y="5734713"/>
            <a:ext cx="91411" cy="91462"/>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777142" y="6265204"/>
            <a:ext cx="91411" cy="91462"/>
          </a:xfrm>
          <a:prstGeom prst="rect">
            <a:avLst/>
          </a:prstGeom>
          <a:blipFill>
            <a:blip r:embed="rId2" cstate="print"/>
            <a:stretch>
              <a:fillRect/>
            </a:stretch>
          </a:blipFill>
        </p:spPr>
        <p:txBody>
          <a:bodyPr wrap="square" lIns="0" tIns="0" rIns="0" bIns="0" rtlCol="0"/>
          <a:lstStyle/>
          <a:p/>
        </p:txBody>
      </p:sp>
      <p:sp>
        <p:nvSpPr>
          <p:cNvPr id="16" name="object 16"/>
          <p:cNvSpPr txBox="1"/>
          <p:nvPr/>
        </p:nvSpPr>
        <p:spPr>
          <a:xfrm>
            <a:off x="444502" y="417184"/>
            <a:ext cx="6656705" cy="9620250"/>
          </a:xfrm>
          <a:prstGeom prst="rect">
            <a:avLst/>
          </a:prstGeom>
        </p:spPr>
        <p:txBody>
          <a:bodyPr wrap="square" lIns="0" tIns="3810" rIns="0" bIns="0" rtlCol="0" vert="horz">
            <a:spAutoFit/>
          </a:bodyPr>
          <a:lstStyle/>
          <a:p>
            <a:pPr marL="12700" marR="483234">
              <a:lnSpc>
                <a:spcPct val="103499"/>
              </a:lnSpc>
              <a:spcBef>
                <a:spcPts val="30"/>
              </a:spcBef>
            </a:pPr>
            <a:r>
              <a:rPr dirty="0" sz="1450" spc="-15">
                <a:latin typeface="Courier New"/>
                <a:cs typeface="Courier New"/>
              </a:rPr>
              <a:t>String</a:t>
            </a:r>
            <a:r>
              <a:rPr dirty="0" sz="1450" spc="-509">
                <a:latin typeface="Courier New"/>
                <a:cs typeface="Courier New"/>
              </a:rPr>
              <a:t> </a:t>
            </a:r>
            <a:r>
              <a:rPr dirty="0" sz="1450" spc="-10">
                <a:latin typeface="Times New Roman"/>
                <a:cs typeface="Times New Roman"/>
              </a:rPr>
              <a:t>objects</a:t>
            </a:r>
            <a:r>
              <a:rPr dirty="0" sz="1450">
                <a:latin typeface="Times New Roman"/>
                <a:cs typeface="Times New Roman"/>
              </a:rPr>
              <a:t> </a:t>
            </a:r>
            <a:r>
              <a:rPr dirty="0" sz="1450" spc="-10">
                <a:latin typeface="Times New Roman"/>
                <a:cs typeface="Times New Roman"/>
              </a:rPr>
              <a:t>are</a:t>
            </a:r>
            <a:r>
              <a:rPr dirty="0" sz="1450">
                <a:latin typeface="Times New Roman"/>
                <a:cs typeface="Times New Roman"/>
              </a:rPr>
              <a:t> </a:t>
            </a:r>
            <a:r>
              <a:rPr dirty="0" sz="1450" spc="-10">
                <a:latin typeface="Times New Roman"/>
                <a:cs typeface="Times New Roman"/>
              </a:rPr>
              <a:t>created</a:t>
            </a:r>
            <a:r>
              <a:rPr dirty="0" sz="1450">
                <a:latin typeface="Times New Roman"/>
                <a:cs typeface="Times New Roman"/>
              </a:rPr>
              <a:t> </a:t>
            </a:r>
            <a:r>
              <a:rPr dirty="0" sz="1450" spc="-10">
                <a:latin typeface="Times New Roman"/>
                <a:cs typeface="Times New Roman"/>
              </a:rPr>
              <a:t>from</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String</a:t>
            </a:r>
            <a:r>
              <a:rPr dirty="0" sz="1450" spc="-509">
                <a:latin typeface="Courier New"/>
                <a:cs typeface="Courier New"/>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which</a:t>
            </a:r>
            <a:r>
              <a:rPr dirty="0" sz="1450">
                <a:latin typeface="Times New Roman"/>
                <a:cs typeface="Times New Roman"/>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part</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Java</a:t>
            </a:r>
            <a:r>
              <a:rPr dirty="0" sz="1450" spc="5">
                <a:latin typeface="Times New Roman"/>
                <a:cs typeface="Times New Roman"/>
              </a:rPr>
              <a:t> </a:t>
            </a:r>
            <a:r>
              <a:rPr dirty="0" sz="1450" spc="-10">
                <a:latin typeface="Times New Roman"/>
                <a:cs typeface="Times New Roman"/>
              </a:rPr>
              <a:t>Class  </a:t>
            </a:r>
            <a:r>
              <a:rPr dirty="0" sz="1450" spc="-20">
                <a:latin typeface="Times New Roman"/>
                <a:cs typeface="Times New Roman"/>
              </a:rPr>
              <a:t>Library.</a:t>
            </a:r>
            <a:endParaRPr sz="1450">
              <a:latin typeface="Times New Roman"/>
              <a:cs typeface="Times New Roman"/>
            </a:endParaRPr>
          </a:p>
          <a:p>
            <a:pPr>
              <a:lnSpc>
                <a:spcPct val="100000"/>
              </a:lnSpc>
              <a:spcBef>
                <a:spcPts val="30"/>
              </a:spcBef>
            </a:pPr>
            <a:endParaRPr sz="1400">
              <a:latin typeface="Times New Roman"/>
              <a:cs typeface="Times New Roman"/>
            </a:endParaRPr>
          </a:p>
          <a:p>
            <a:pPr marL="131445">
              <a:lnSpc>
                <a:spcPct val="100000"/>
              </a:lnSpc>
              <a:spcBef>
                <a:spcPts val="5"/>
              </a:spcBef>
            </a:pPr>
            <a:r>
              <a:rPr dirty="0" sz="1450" spc="-20" b="1">
                <a:solidFill>
                  <a:srgbClr val="57595B"/>
                </a:solidFill>
                <a:latin typeface="Times New Roman"/>
                <a:cs typeface="Times New Roman"/>
              </a:rPr>
              <a:t>Tip</a:t>
            </a:r>
            <a:endParaRPr sz="1450">
              <a:latin typeface="Times New Roman"/>
              <a:cs typeface="Times New Roman"/>
            </a:endParaRPr>
          </a:p>
          <a:p>
            <a:pPr marL="259079" marR="233679">
              <a:lnSpc>
                <a:spcPct val="103499"/>
              </a:lnSpc>
              <a:spcBef>
                <a:spcPts val="575"/>
              </a:spcBef>
            </a:pPr>
            <a:r>
              <a:rPr dirty="0" sz="1450" spc="-10">
                <a:latin typeface="Times New Roman"/>
                <a:cs typeface="Times New Roman"/>
              </a:rPr>
              <a:t>As you might have noticed from the use </a:t>
            </a:r>
            <a:r>
              <a:rPr dirty="0" sz="1450" spc="-5">
                <a:latin typeface="Times New Roman"/>
                <a:cs typeface="Times New Roman"/>
              </a:rPr>
              <a:t>of </a:t>
            </a:r>
            <a:r>
              <a:rPr dirty="0" sz="1450" spc="-15">
                <a:latin typeface="Courier New"/>
                <a:cs typeface="Courier New"/>
              </a:rPr>
              <a:t>String</a:t>
            </a:r>
            <a:r>
              <a:rPr dirty="0" sz="1450" spc="-355">
                <a:latin typeface="Courier New"/>
                <a:cs typeface="Courier New"/>
              </a:rPr>
              <a:t> </a:t>
            </a:r>
            <a:r>
              <a:rPr dirty="0" sz="1450" spc="-10">
                <a:latin typeface="Times New Roman"/>
                <a:cs typeface="Times New Roman"/>
              </a:rPr>
              <a:t>in this program, </a:t>
            </a:r>
            <a:r>
              <a:rPr dirty="0" sz="1450" spc="-5">
                <a:latin typeface="Times New Roman"/>
                <a:cs typeface="Times New Roman"/>
              </a:rPr>
              <a:t>a </a:t>
            </a:r>
            <a:r>
              <a:rPr dirty="0" sz="1450" spc="-10">
                <a:latin typeface="Times New Roman"/>
                <a:cs typeface="Times New Roman"/>
              </a:rPr>
              <a:t>class can use  an object as an instance</a:t>
            </a:r>
            <a:r>
              <a:rPr dirty="0" sz="1450" spc="10">
                <a:latin typeface="Times New Roman"/>
                <a:cs typeface="Times New Roman"/>
              </a:rPr>
              <a:t> </a:t>
            </a:r>
            <a:r>
              <a:rPr dirty="0" sz="1450" spc="-10">
                <a:latin typeface="Times New Roman"/>
                <a:cs typeface="Times New Roman"/>
              </a:rPr>
              <a:t>variable.</a:t>
            </a:r>
            <a:endParaRPr sz="1450">
              <a:latin typeface="Times New Roman"/>
              <a:cs typeface="Times New Roman"/>
            </a:endParaRPr>
          </a:p>
          <a:p>
            <a:pPr>
              <a:lnSpc>
                <a:spcPct val="100000"/>
              </a:lnSpc>
              <a:spcBef>
                <a:spcPts val="35"/>
              </a:spcBef>
            </a:pPr>
            <a:endParaRPr sz="1400">
              <a:latin typeface="Times New Roman"/>
              <a:cs typeface="Times New Roman"/>
            </a:endParaRPr>
          </a:p>
          <a:p>
            <a:pPr marL="12700">
              <a:lnSpc>
                <a:spcPct val="100000"/>
              </a:lnSpc>
            </a:pPr>
            <a:r>
              <a:rPr dirty="0" sz="1450" spc="-10">
                <a:latin typeface="Times New Roman"/>
                <a:cs typeface="Times New Roman"/>
              </a:rPr>
              <a:t>The first instance method in the </a:t>
            </a:r>
            <a:r>
              <a:rPr dirty="0" sz="1450" spc="-15">
                <a:latin typeface="Courier New"/>
                <a:cs typeface="Courier New"/>
              </a:rPr>
              <a:t>MarsRobot</a:t>
            </a:r>
            <a:r>
              <a:rPr dirty="0" sz="1450" spc="-430">
                <a:latin typeface="Courier New"/>
                <a:cs typeface="Courier New"/>
              </a:rPr>
              <a:t> </a:t>
            </a:r>
            <a:r>
              <a:rPr dirty="0" sz="1450" spc="-10">
                <a:latin typeface="Times New Roman"/>
                <a:cs typeface="Times New Roman"/>
              </a:rPr>
              <a:t>class is defined in lines </a:t>
            </a:r>
            <a:r>
              <a:rPr dirty="0" sz="1450" spc="-20">
                <a:latin typeface="Times New Roman"/>
                <a:cs typeface="Times New Roman"/>
              </a:rPr>
              <a:t>6–11:</a:t>
            </a:r>
            <a:endParaRPr sz="1450">
              <a:latin typeface="Times New Roman"/>
              <a:cs typeface="Times New Roman"/>
            </a:endParaRPr>
          </a:p>
          <a:p>
            <a:pPr>
              <a:lnSpc>
                <a:spcPct val="100000"/>
              </a:lnSpc>
              <a:spcBef>
                <a:spcPts val="50"/>
              </a:spcBef>
            </a:pPr>
            <a:endParaRPr sz="2300">
              <a:latin typeface="Times New Roman"/>
              <a:cs typeface="Times New Roman"/>
            </a:endParaRPr>
          </a:p>
          <a:p>
            <a:pPr marL="588010" marR="4086225" indent="-329565">
              <a:lnSpc>
                <a:spcPts val="1220"/>
              </a:lnSpc>
            </a:pPr>
            <a:r>
              <a:rPr dirty="0" sz="1050" spc="10">
                <a:solidFill>
                  <a:srgbClr val="0000FF"/>
                </a:solidFill>
                <a:latin typeface="Courier New"/>
                <a:cs typeface="Courier New"/>
              </a:rPr>
              <a:t>void </a:t>
            </a:r>
            <a:r>
              <a:rPr dirty="0" sz="1050" spc="10">
                <a:latin typeface="Courier New"/>
                <a:cs typeface="Courier New"/>
              </a:rPr>
              <a:t>checkTemperature() </a:t>
            </a:r>
            <a:r>
              <a:rPr dirty="0" sz="1050" spc="15">
                <a:latin typeface="Courier New"/>
                <a:cs typeface="Courier New"/>
              </a:rPr>
              <a:t>{ </a:t>
            </a:r>
            <a:r>
              <a:rPr dirty="0" sz="1050" spc="15">
                <a:solidFill>
                  <a:srgbClr val="0000FF"/>
                </a:solidFill>
                <a:latin typeface="Courier New"/>
                <a:cs typeface="Courier New"/>
              </a:rPr>
              <a:t> if </a:t>
            </a:r>
            <a:r>
              <a:rPr dirty="0" sz="1050" spc="10">
                <a:latin typeface="Courier New"/>
                <a:cs typeface="Courier New"/>
              </a:rPr>
              <a:t>(</a:t>
            </a:r>
            <a:r>
              <a:rPr dirty="0" sz="1050" spc="10">
                <a:solidFill>
                  <a:srgbClr val="008000"/>
                </a:solidFill>
                <a:latin typeface="Courier New"/>
                <a:cs typeface="Courier New"/>
              </a:rPr>
              <a:t>temperature </a:t>
            </a:r>
            <a:r>
              <a:rPr dirty="0" sz="1050" spc="15">
                <a:latin typeface="Courier New"/>
                <a:cs typeface="Courier New"/>
              </a:rPr>
              <a:t>&lt; </a:t>
            </a:r>
            <a:r>
              <a:rPr dirty="0" sz="1050" spc="10">
                <a:latin typeface="Courier New"/>
                <a:cs typeface="Courier New"/>
              </a:rPr>
              <a:t>-80)</a:t>
            </a:r>
            <a:r>
              <a:rPr dirty="0" sz="1050" spc="-20">
                <a:latin typeface="Courier New"/>
                <a:cs typeface="Courier New"/>
              </a:rPr>
              <a:t> </a:t>
            </a:r>
            <a:r>
              <a:rPr dirty="0" sz="1050" spc="15">
                <a:latin typeface="Courier New"/>
                <a:cs typeface="Courier New"/>
              </a:rPr>
              <a:t>{</a:t>
            </a:r>
            <a:endParaRPr sz="1050">
              <a:latin typeface="Courier New"/>
              <a:cs typeface="Courier New"/>
            </a:endParaRPr>
          </a:p>
          <a:p>
            <a:pPr marL="917575" marR="3591560">
              <a:lnSpc>
                <a:spcPts val="1220"/>
              </a:lnSpc>
              <a:spcBef>
                <a:spcPts val="5"/>
              </a:spcBef>
            </a:pPr>
            <a:r>
              <a:rPr dirty="0" sz="1050" spc="10">
                <a:solidFill>
                  <a:srgbClr val="008000"/>
                </a:solidFill>
                <a:latin typeface="Courier New"/>
                <a:cs typeface="Courier New"/>
              </a:rPr>
              <a:t>status </a:t>
            </a:r>
            <a:r>
              <a:rPr dirty="0" sz="1050" spc="15">
                <a:latin typeface="Courier New"/>
                <a:cs typeface="Courier New"/>
              </a:rPr>
              <a:t>= </a:t>
            </a:r>
            <a:r>
              <a:rPr dirty="0" sz="1050" spc="10">
                <a:solidFill>
                  <a:srgbClr val="993300"/>
                </a:solidFill>
                <a:latin typeface="Courier New"/>
                <a:cs typeface="Courier New"/>
              </a:rPr>
              <a:t>“returning home”</a:t>
            </a:r>
            <a:r>
              <a:rPr dirty="0" sz="1050" spc="10">
                <a:latin typeface="Courier New"/>
                <a:cs typeface="Courier New"/>
              </a:rPr>
              <a:t>;  </a:t>
            </a:r>
            <a:r>
              <a:rPr dirty="0" sz="1050" spc="10">
                <a:solidFill>
                  <a:srgbClr val="008000"/>
                </a:solidFill>
                <a:latin typeface="Courier New"/>
                <a:cs typeface="Courier New"/>
              </a:rPr>
              <a:t>speed </a:t>
            </a:r>
            <a:r>
              <a:rPr dirty="0" sz="1050" spc="15">
                <a:latin typeface="Courier New"/>
                <a:cs typeface="Courier New"/>
              </a:rPr>
              <a:t>=</a:t>
            </a:r>
            <a:r>
              <a:rPr dirty="0" sz="1050" spc="10">
                <a:latin typeface="Courier New"/>
                <a:cs typeface="Courier New"/>
              </a:rPr>
              <a:t> </a:t>
            </a:r>
            <a:r>
              <a:rPr dirty="0" sz="1050" spc="15">
                <a:latin typeface="Courier New"/>
                <a:cs typeface="Courier New"/>
              </a:rPr>
              <a:t>5;</a:t>
            </a:r>
            <a:endParaRPr sz="1050">
              <a:latin typeface="Courier New"/>
              <a:cs typeface="Courier New"/>
            </a:endParaRPr>
          </a:p>
          <a:p>
            <a:pPr marL="588010">
              <a:lnSpc>
                <a:spcPts val="1175"/>
              </a:lnSpc>
            </a:pPr>
            <a:r>
              <a:rPr dirty="0" sz="1050" spc="15">
                <a:latin typeface="Courier New"/>
                <a:cs typeface="Courier New"/>
              </a:rPr>
              <a:t>}</a:t>
            </a:r>
            <a:endParaRPr sz="1050">
              <a:latin typeface="Courier New"/>
              <a:cs typeface="Courier New"/>
            </a:endParaRPr>
          </a:p>
          <a:p>
            <a:pPr marL="259079">
              <a:lnSpc>
                <a:spcPts val="1240"/>
              </a:lnSpc>
            </a:pPr>
            <a:r>
              <a:rPr dirty="0" sz="1050" spc="15">
                <a:latin typeface="Courier New"/>
                <a:cs typeface="Courier New"/>
              </a:rPr>
              <a:t>}</a:t>
            </a:r>
            <a:endParaRPr sz="1050">
              <a:latin typeface="Courier New"/>
              <a:cs typeface="Courier New"/>
            </a:endParaRPr>
          </a:p>
          <a:p>
            <a:pPr marL="12700" marR="301625" indent="-635">
              <a:lnSpc>
                <a:spcPts val="1660"/>
              </a:lnSpc>
              <a:spcBef>
                <a:spcPts val="840"/>
              </a:spcBef>
            </a:pPr>
            <a:r>
              <a:rPr dirty="0" sz="1450" spc="-10">
                <a:latin typeface="Times New Roman"/>
                <a:cs typeface="Times New Roman"/>
              </a:rPr>
              <a:t>Methods are defined in </a:t>
            </a:r>
            <a:r>
              <a:rPr dirty="0" sz="1450" spc="-5">
                <a:latin typeface="Times New Roman"/>
                <a:cs typeface="Times New Roman"/>
              </a:rPr>
              <a:t>a </a:t>
            </a:r>
            <a:r>
              <a:rPr dirty="0" sz="1450" spc="-10">
                <a:latin typeface="Times New Roman"/>
                <a:cs typeface="Times New Roman"/>
              </a:rPr>
              <a:t>manner similar to </a:t>
            </a:r>
            <a:r>
              <a:rPr dirty="0" sz="1450" spc="-5">
                <a:latin typeface="Times New Roman"/>
                <a:cs typeface="Times New Roman"/>
              </a:rPr>
              <a:t>a </a:t>
            </a:r>
            <a:r>
              <a:rPr dirty="0" sz="1450" spc="-10">
                <a:latin typeface="Times New Roman"/>
                <a:cs typeface="Times New Roman"/>
              </a:rPr>
              <a:t>class. They begin with </a:t>
            </a:r>
            <a:r>
              <a:rPr dirty="0" sz="1450" spc="-5">
                <a:latin typeface="Times New Roman"/>
                <a:cs typeface="Times New Roman"/>
              </a:rPr>
              <a:t>a </a:t>
            </a:r>
            <a:r>
              <a:rPr dirty="0" sz="1450" spc="-10">
                <a:latin typeface="Times New Roman"/>
                <a:cs typeface="Times New Roman"/>
              </a:rPr>
              <a:t>statement that  names the method, identifies the type </a:t>
            </a:r>
            <a:r>
              <a:rPr dirty="0" sz="1450" spc="-5">
                <a:latin typeface="Times New Roman"/>
                <a:cs typeface="Times New Roman"/>
              </a:rPr>
              <a:t>of </a:t>
            </a:r>
            <a:r>
              <a:rPr dirty="0" sz="1450" spc="-10">
                <a:latin typeface="Times New Roman"/>
                <a:cs typeface="Times New Roman"/>
              </a:rPr>
              <a:t>information the method produces, and defines  other things.</a:t>
            </a:r>
            <a:endParaRPr sz="1450">
              <a:latin typeface="Times New Roman"/>
              <a:cs typeface="Times New Roman"/>
            </a:endParaRPr>
          </a:p>
          <a:p>
            <a:pPr algn="just" marL="12700" marR="73025">
              <a:lnSpc>
                <a:spcPct val="103499"/>
              </a:lnSpc>
              <a:spcBef>
                <a:spcPts val="530"/>
              </a:spcBef>
            </a:pPr>
            <a:r>
              <a:rPr dirty="0" sz="1450" spc="-10">
                <a:latin typeface="Times New Roman"/>
                <a:cs typeface="Times New Roman"/>
              </a:rPr>
              <a:t>The </a:t>
            </a:r>
            <a:r>
              <a:rPr dirty="0" sz="1450" spc="-15">
                <a:latin typeface="Courier New"/>
                <a:cs typeface="Courier New"/>
              </a:rPr>
              <a:t>checkTemperature()</a:t>
            </a:r>
            <a:r>
              <a:rPr dirty="0" sz="1450" spc="-350">
                <a:latin typeface="Courier New"/>
                <a:cs typeface="Courier New"/>
              </a:rPr>
              <a:t> </a:t>
            </a:r>
            <a:r>
              <a:rPr dirty="0" sz="1450" spc="-10">
                <a:latin typeface="Times New Roman"/>
                <a:cs typeface="Times New Roman"/>
              </a:rPr>
              <a:t>method is contained within the opening brace on line 6 </a:t>
            </a:r>
            <a:r>
              <a:rPr dirty="0" sz="1450" spc="-5">
                <a:latin typeface="Times New Roman"/>
                <a:cs typeface="Times New Roman"/>
              </a:rPr>
              <a:t>of  </a:t>
            </a: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1.1</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and the closing brace on line </a:t>
            </a:r>
            <a:r>
              <a:rPr dirty="0" sz="1450" spc="-25">
                <a:latin typeface="Times New Roman"/>
                <a:cs typeface="Times New Roman"/>
              </a:rPr>
              <a:t>11. </a:t>
            </a:r>
            <a:r>
              <a:rPr dirty="0" sz="1450" spc="-10">
                <a:latin typeface="Times New Roman"/>
                <a:cs typeface="Times New Roman"/>
              </a:rPr>
              <a:t>This method can </a:t>
            </a:r>
            <a:r>
              <a:rPr dirty="0" sz="1450" spc="-5">
                <a:latin typeface="Times New Roman"/>
                <a:cs typeface="Times New Roman"/>
              </a:rPr>
              <a:t>be </a:t>
            </a:r>
            <a:r>
              <a:rPr dirty="0" sz="1450" spc="-10">
                <a:latin typeface="Times New Roman"/>
                <a:cs typeface="Times New Roman"/>
              </a:rPr>
              <a:t>called on </a:t>
            </a:r>
            <a:r>
              <a:rPr dirty="0" sz="1450" spc="-5">
                <a:latin typeface="Times New Roman"/>
                <a:cs typeface="Times New Roman"/>
              </a:rPr>
              <a:t>a </a:t>
            </a:r>
            <a:r>
              <a:rPr dirty="0" sz="1450" spc="-15">
                <a:latin typeface="Courier New"/>
                <a:cs typeface="Courier New"/>
              </a:rPr>
              <a:t>MarsRobot  </a:t>
            </a:r>
            <a:r>
              <a:rPr dirty="0" sz="1450" spc="-10">
                <a:latin typeface="Times New Roman"/>
                <a:cs typeface="Times New Roman"/>
              </a:rPr>
              <a:t>object to find </a:t>
            </a:r>
            <a:r>
              <a:rPr dirty="0" sz="1450" spc="-5">
                <a:latin typeface="Times New Roman"/>
                <a:cs typeface="Times New Roman"/>
              </a:rPr>
              <a:t>out </a:t>
            </a:r>
            <a:r>
              <a:rPr dirty="0" sz="1450" spc="-10">
                <a:latin typeface="Times New Roman"/>
                <a:cs typeface="Times New Roman"/>
              </a:rPr>
              <a:t>its</a:t>
            </a:r>
            <a:r>
              <a:rPr dirty="0" sz="1450" spc="5">
                <a:latin typeface="Times New Roman"/>
                <a:cs typeface="Times New Roman"/>
              </a:rPr>
              <a:t> </a:t>
            </a:r>
            <a:r>
              <a:rPr dirty="0" sz="1450" spc="-10">
                <a:latin typeface="Times New Roman"/>
                <a:cs typeface="Times New Roman"/>
              </a:rPr>
              <a:t>temperature.</a:t>
            </a:r>
            <a:endParaRPr sz="1450">
              <a:latin typeface="Times New Roman"/>
              <a:cs typeface="Times New Roman"/>
            </a:endParaRPr>
          </a:p>
          <a:p>
            <a:pPr marL="12700" marR="242570">
              <a:lnSpc>
                <a:spcPct val="103499"/>
              </a:lnSpc>
              <a:spcBef>
                <a:spcPts val="575"/>
              </a:spcBef>
            </a:pPr>
            <a:r>
              <a:rPr dirty="0" sz="1450" spc="-10">
                <a:latin typeface="Times New Roman"/>
                <a:cs typeface="Times New Roman"/>
              </a:rPr>
              <a:t>This method checks to see whether the </a:t>
            </a:r>
            <a:r>
              <a:rPr dirty="0" sz="1450" spc="-20">
                <a:latin typeface="Times New Roman"/>
                <a:cs typeface="Times New Roman"/>
              </a:rPr>
              <a:t>object’s </a:t>
            </a:r>
            <a:r>
              <a:rPr dirty="0" sz="1450" spc="-15">
                <a:latin typeface="Courier New"/>
                <a:cs typeface="Courier New"/>
              </a:rPr>
              <a:t>temperature</a:t>
            </a:r>
            <a:r>
              <a:rPr dirty="0" sz="1450" spc="-355">
                <a:latin typeface="Courier New"/>
                <a:cs typeface="Courier New"/>
              </a:rPr>
              <a:t> </a:t>
            </a:r>
            <a:r>
              <a:rPr dirty="0" sz="1450" spc="-10">
                <a:latin typeface="Times New Roman"/>
                <a:cs typeface="Times New Roman"/>
              </a:rPr>
              <a:t>instance variable has </a:t>
            </a:r>
            <a:r>
              <a:rPr dirty="0" sz="1450" spc="-5">
                <a:latin typeface="Times New Roman"/>
                <a:cs typeface="Times New Roman"/>
              </a:rPr>
              <a:t>a  </a:t>
            </a:r>
            <a:r>
              <a:rPr dirty="0" sz="1450" spc="-10">
                <a:latin typeface="Times New Roman"/>
                <a:cs typeface="Times New Roman"/>
              </a:rPr>
              <a:t>value less than </a:t>
            </a:r>
            <a:r>
              <a:rPr dirty="0" sz="1450" spc="-5">
                <a:latin typeface="Times New Roman"/>
                <a:cs typeface="Times New Roman"/>
              </a:rPr>
              <a:t>–80. </a:t>
            </a:r>
            <a:r>
              <a:rPr dirty="0" sz="1450" spc="-10">
                <a:latin typeface="Times New Roman"/>
                <a:cs typeface="Times New Roman"/>
              </a:rPr>
              <a:t>If it does, two other instance variables are</a:t>
            </a:r>
            <a:r>
              <a:rPr dirty="0" sz="1450" spc="65">
                <a:latin typeface="Times New Roman"/>
                <a:cs typeface="Times New Roman"/>
              </a:rPr>
              <a:t> </a:t>
            </a:r>
            <a:r>
              <a:rPr dirty="0" sz="1450" spc="-10">
                <a:latin typeface="Times New Roman"/>
                <a:cs typeface="Times New Roman"/>
              </a:rPr>
              <a:t>changed:</a:t>
            </a:r>
            <a:endParaRPr sz="1450">
              <a:latin typeface="Times New Roman"/>
              <a:cs typeface="Times New Roman"/>
            </a:endParaRPr>
          </a:p>
          <a:p>
            <a:pPr marL="441959" marR="217170" indent="27305">
              <a:lnSpc>
                <a:spcPct val="103499"/>
              </a:lnSpc>
              <a:spcBef>
                <a:spcPts val="575"/>
              </a:spcBef>
            </a:pPr>
            <a:r>
              <a:rPr dirty="0" sz="1450" spc="-10">
                <a:latin typeface="Times New Roman"/>
                <a:cs typeface="Times New Roman"/>
              </a:rPr>
              <a:t>The </a:t>
            </a:r>
            <a:r>
              <a:rPr dirty="0" sz="1450" spc="-15">
                <a:latin typeface="Courier New"/>
                <a:cs typeface="Courier New"/>
              </a:rPr>
              <a:t>status</a:t>
            </a:r>
            <a:r>
              <a:rPr dirty="0" sz="1450" spc="-350">
                <a:latin typeface="Courier New"/>
                <a:cs typeface="Courier New"/>
              </a:rPr>
              <a:t> </a:t>
            </a:r>
            <a:r>
              <a:rPr dirty="0" sz="1450" spc="-10">
                <a:latin typeface="Times New Roman"/>
                <a:cs typeface="Times New Roman"/>
              </a:rPr>
              <a:t>variable is changed to the text “returning home,” indicating that the  temperature is too cold, and the robot is heading back to its</a:t>
            </a:r>
            <a:r>
              <a:rPr dirty="0" sz="1450" spc="70">
                <a:latin typeface="Times New Roman"/>
                <a:cs typeface="Times New Roman"/>
              </a:rPr>
              <a:t> </a:t>
            </a:r>
            <a:r>
              <a:rPr dirty="0" sz="1450" spc="-10">
                <a:latin typeface="Times New Roman"/>
                <a:cs typeface="Times New Roman"/>
              </a:rPr>
              <a:t>base.</a:t>
            </a:r>
            <a:endParaRPr sz="1450">
              <a:latin typeface="Times New Roman"/>
              <a:cs typeface="Times New Roman"/>
            </a:endParaRPr>
          </a:p>
          <a:p>
            <a:pPr marL="12700" marR="485775" indent="456565">
              <a:lnSpc>
                <a:spcPct val="136600"/>
              </a:lnSpc>
            </a:pPr>
            <a:r>
              <a:rPr dirty="0" sz="1450" spc="-10">
                <a:latin typeface="Times New Roman"/>
                <a:cs typeface="Times New Roman"/>
              </a:rPr>
              <a:t>The speed is changed to </a:t>
            </a:r>
            <a:r>
              <a:rPr dirty="0" sz="1450" spc="-5">
                <a:latin typeface="Times New Roman"/>
                <a:cs typeface="Times New Roman"/>
              </a:rPr>
              <a:t>5. </a:t>
            </a:r>
            <a:r>
              <a:rPr dirty="0" sz="1450" spc="-20">
                <a:latin typeface="Times New Roman"/>
                <a:cs typeface="Times New Roman"/>
              </a:rPr>
              <a:t>(Presumably, </a:t>
            </a:r>
            <a:r>
              <a:rPr dirty="0" sz="1450" spc="-10">
                <a:latin typeface="Times New Roman"/>
                <a:cs typeface="Times New Roman"/>
              </a:rPr>
              <a:t>this is as fast as the robot can travel.)  The second instance method, </a:t>
            </a:r>
            <a:r>
              <a:rPr dirty="0" sz="1450" spc="-15">
                <a:latin typeface="Courier New"/>
                <a:cs typeface="Courier New"/>
              </a:rPr>
              <a:t>showAttributes()</a:t>
            </a:r>
            <a:r>
              <a:rPr dirty="0" sz="1450" spc="-15">
                <a:latin typeface="Times New Roman"/>
                <a:cs typeface="Times New Roman"/>
              </a:rPr>
              <a:t>, </a:t>
            </a:r>
            <a:r>
              <a:rPr dirty="0" sz="1450" spc="-10">
                <a:latin typeface="Times New Roman"/>
                <a:cs typeface="Times New Roman"/>
              </a:rPr>
              <a:t>is defined in lines</a:t>
            </a:r>
            <a:r>
              <a:rPr dirty="0" sz="1450" spc="85">
                <a:latin typeface="Times New Roman"/>
                <a:cs typeface="Times New Roman"/>
              </a:rPr>
              <a:t> </a:t>
            </a:r>
            <a:r>
              <a:rPr dirty="0" sz="1450" spc="-5">
                <a:latin typeface="Times New Roman"/>
                <a:cs typeface="Times New Roman"/>
              </a:rPr>
              <a:t>13–17:</a:t>
            </a:r>
            <a:endParaRPr sz="1450">
              <a:latin typeface="Times New Roman"/>
              <a:cs typeface="Times New Roman"/>
            </a:endParaRPr>
          </a:p>
          <a:p>
            <a:pPr>
              <a:lnSpc>
                <a:spcPct val="100000"/>
              </a:lnSpc>
              <a:spcBef>
                <a:spcPts val="35"/>
              </a:spcBef>
            </a:pPr>
            <a:endParaRPr sz="2250">
              <a:latin typeface="Times New Roman"/>
              <a:cs typeface="Times New Roman"/>
            </a:endParaRPr>
          </a:p>
          <a:p>
            <a:pPr marL="588010" marR="2769235" indent="-329565">
              <a:lnSpc>
                <a:spcPts val="1220"/>
              </a:lnSpc>
            </a:pPr>
            <a:r>
              <a:rPr dirty="0" sz="1050" spc="10">
                <a:solidFill>
                  <a:srgbClr val="0000FF"/>
                </a:solidFill>
                <a:latin typeface="Courier New"/>
                <a:cs typeface="Courier New"/>
              </a:rPr>
              <a:t>void </a:t>
            </a:r>
            <a:r>
              <a:rPr dirty="0" sz="1050" spc="10">
                <a:latin typeface="Courier New"/>
                <a:cs typeface="Courier New"/>
              </a:rPr>
              <a:t>showAttributes() </a:t>
            </a:r>
            <a:r>
              <a:rPr dirty="0" sz="1050" spc="15">
                <a:latin typeface="Courier New"/>
                <a:cs typeface="Courier New"/>
              </a:rPr>
              <a:t>{  </a:t>
            </a: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“Status: </a:t>
            </a:r>
            <a:r>
              <a:rPr dirty="0" sz="1050" spc="15">
                <a:solidFill>
                  <a:srgbClr val="993300"/>
                </a:solidFill>
                <a:latin typeface="Courier New"/>
                <a:cs typeface="Courier New"/>
              </a:rPr>
              <a:t>“ </a:t>
            </a:r>
            <a:r>
              <a:rPr dirty="0" sz="1050" spc="15">
                <a:latin typeface="Courier New"/>
                <a:cs typeface="Courier New"/>
              </a:rPr>
              <a:t>+ </a:t>
            </a:r>
            <a:r>
              <a:rPr dirty="0" sz="1050" spc="10">
                <a:solidFill>
                  <a:srgbClr val="008000"/>
                </a:solidFill>
                <a:latin typeface="Courier New"/>
                <a:cs typeface="Courier New"/>
              </a:rPr>
              <a:t>status</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“Speed: </a:t>
            </a:r>
            <a:r>
              <a:rPr dirty="0" sz="1050" spc="15">
                <a:solidFill>
                  <a:srgbClr val="993300"/>
                </a:solidFill>
                <a:latin typeface="Courier New"/>
                <a:cs typeface="Courier New"/>
              </a:rPr>
              <a:t>“ </a:t>
            </a:r>
            <a:r>
              <a:rPr dirty="0" sz="1050" spc="15">
                <a:latin typeface="Courier New"/>
                <a:cs typeface="Courier New"/>
              </a:rPr>
              <a:t>+</a:t>
            </a:r>
            <a:r>
              <a:rPr dirty="0" sz="1050" spc="20">
                <a:latin typeface="Courier New"/>
                <a:cs typeface="Courier New"/>
              </a:rPr>
              <a:t> </a:t>
            </a:r>
            <a:r>
              <a:rPr dirty="0" sz="1050" spc="10">
                <a:solidFill>
                  <a:srgbClr val="008000"/>
                </a:solidFill>
                <a:latin typeface="Courier New"/>
                <a:cs typeface="Courier New"/>
              </a:rPr>
              <a:t>speed</a:t>
            </a:r>
            <a:r>
              <a:rPr dirty="0" sz="1050" spc="10">
                <a:latin typeface="Courier New"/>
                <a:cs typeface="Courier New"/>
              </a:rPr>
              <a:t>);</a:t>
            </a:r>
            <a:endParaRPr sz="1050">
              <a:latin typeface="Courier New"/>
              <a:cs typeface="Courier New"/>
            </a:endParaRPr>
          </a:p>
          <a:p>
            <a:pPr marL="588010">
              <a:lnSpc>
                <a:spcPts val="1180"/>
              </a:lnSpc>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“Temperature: </a:t>
            </a:r>
            <a:r>
              <a:rPr dirty="0" sz="1050" spc="15">
                <a:solidFill>
                  <a:srgbClr val="993300"/>
                </a:solidFill>
                <a:latin typeface="Courier New"/>
                <a:cs typeface="Courier New"/>
              </a:rPr>
              <a:t>“ </a:t>
            </a:r>
            <a:r>
              <a:rPr dirty="0" sz="1050" spc="15">
                <a:latin typeface="Courier New"/>
                <a:cs typeface="Courier New"/>
              </a:rPr>
              <a:t>+</a:t>
            </a:r>
            <a:r>
              <a:rPr dirty="0" sz="1050" spc="20">
                <a:latin typeface="Courier New"/>
                <a:cs typeface="Courier New"/>
              </a:rPr>
              <a:t> </a:t>
            </a:r>
            <a:r>
              <a:rPr dirty="0" sz="1050" spc="10">
                <a:solidFill>
                  <a:srgbClr val="008000"/>
                </a:solidFill>
                <a:latin typeface="Courier New"/>
                <a:cs typeface="Courier New"/>
              </a:rPr>
              <a:t>temperature</a:t>
            </a:r>
            <a:r>
              <a:rPr dirty="0" sz="1050" spc="10">
                <a:latin typeface="Courier New"/>
                <a:cs typeface="Courier New"/>
              </a:rPr>
              <a:t>);</a:t>
            </a:r>
            <a:endParaRPr sz="1050">
              <a:latin typeface="Courier New"/>
              <a:cs typeface="Courier New"/>
            </a:endParaRPr>
          </a:p>
          <a:p>
            <a:pPr marL="259079">
              <a:lnSpc>
                <a:spcPts val="1240"/>
              </a:lnSpc>
            </a:pPr>
            <a:r>
              <a:rPr dirty="0" sz="1050" spc="15">
                <a:latin typeface="Courier New"/>
                <a:cs typeface="Courier New"/>
              </a:rPr>
              <a:t>}</a:t>
            </a:r>
            <a:endParaRPr sz="1050">
              <a:latin typeface="Courier New"/>
              <a:cs typeface="Courier New"/>
            </a:endParaRPr>
          </a:p>
          <a:p>
            <a:pPr marL="12700" marR="81915" indent="-635">
              <a:lnSpc>
                <a:spcPct val="103499"/>
              </a:lnSpc>
              <a:spcBef>
                <a:spcPts val="655"/>
              </a:spcBef>
            </a:pPr>
            <a:r>
              <a:rPr dirty="0" sz="1450" spc="-10">
                <a:latin typeface="Times New Roman"/>
                <a:cs typeface="Times New Roman"/>
              </a:rPr>
              <a:t>This method calls the method </a:t>
            </a:r>
            <a:r>
              <a:rPr dirty="0" sz="1450" spc="-15">
                <a:latin typeface="Courier New"/>
                <a:cs typeface="Courier New"/>
              </a:rPr>
              <a:t>System.out.println()</a:t>
            </a:r>
            <a:r>
              <a:rPr dirty="0" sz="1450" spc="-365">
                <a:latin typeface="Courier New"/>
                <a:cs typeface="Courier New"/>
              </a:rPr>
              <a:t> </a:t>
            </a:r>
            <a:r>
              <a:rPr dirty="0" sz="1450" spc="-10">
                <a:latin typeface="Times New Roman"/>
                <a:cs typeface="Times New Roman"/>
              </a:rPr>
              <a:t>to display the values </a:t>
            </a:r>
            <a:r>
              <a:rPr dirty="0" sz="1450" spc="-5">
                <a:latin typeface="Times New Roman"/>
                <a:cs typeface="Times New Roman"/>
              </a:rPr>
              <a:t>of </a:t>
            </a:r>
            <a:r>
              <a:rPr dirty="0" sz="1450" spc="-10">
                <a:latin typeface="Times New Roman"/>
                <a:cs typeface="Times New Roman"/>
              </a:rPr>
              <a:t>three  instance variables, along with some text explaining what each value</a:t>
            </a:r>
            <a:r>
              <a:rPr dirty="0" sz="1450" spc="65">
                <a:latin typeface="Times New Roman"/>
                <a:cs typeface="Times New Roman"/>
              </a:rPr>
              <a:t> </a:t>
            </a:r>
            <a:r>
              <a:rPr dirty="0" sz="1450" spc="-10">
                <a:latin typeface="Times New Roman"/>
                <a:cs typeface="Times New Roman"/>
              </a:rPr>
              <a:t>represents.</a:t>
            </a:r>
            <a:endParaRPr sz="1450">
              <a:latin typeface="Times New Roman"/>
              <a:cs typeface="Times New Roman"/>
            </a:endParaRPr>
          </a:p>
          <a:p>
            <a:pPr marL="12700" marR="178435" indent="-635">
              <a:lnSpc>
                <a:spcPts val="1660"/>
              </a:lnSpc>
              <a:spcBef>
                <a:spcPts val="760"/>
              </a:spcBef>
            </a:pPr>
            <a:r>
              <a:rPr dirty="0" sz="1450" spc="-10">
                <a:latin typeface="Times New Roman"/>
                <a:cs typeface="Times New Roman"/>
              </a:rPr>
              <a:t>If you </a:t>
            </a:r>
            <a:r>
              <a:rPr dirty="0" sz="1450" spc="-15">
                <a:latin typeface="Times New Roman"/>
                <a:cs typeface="Times New Roman"/>
              </a:rPr>
              <a:t>haven’t </a:t>
            </a:r>
            <a:r>
              <a:rPr dirty="0" sz="1450" spc="-10">
                <a:latin typeface="Times New Roman"/>
                <a:cs typeface="Times New Roman"/>
              </a:rPr>
              <a:t>saved this file yet, choose File, Save. This command is disabled if the file  </a:t>
            </a:r>
            <a:r>
              <a:rPr dirty="0" sz="1450" spc="-15">
                <a:latin typeface="Times New Roman"/>
                <a:cs typeface="Times New Roman"/>
              </a:rPr>
              <a:t>hasn’t </a:t>
            </a:r>
            <a:r>
              <a:rPr dirty="0" sz="1450" spc="-10">
                <a:latin typeface="Times New Roman"/>
                <a:cs typeface="Times New Roman"/>
              </a:rPr>
              <a:t>been changed since the last time you saved</a:t>
            </a:r>
            <a:r>
              <a:rPr dirty="0" sz="1450" spc="40">
                <a:latin typeface="Times New Roman"/>
                <a:cs typeface="Times New Roman"/>
              </a:rPr>
              <a:t> </a:t>
            </a:r>
            <a:r>
              <a:rPr dirty="0" sz="1450" spc="-10">
                <a:latin typeface="Times New Roman"/>
                <a:cs typeface="Times New Roman"/>
              </a:rPr>
              <a:t>it.</a:t>
            </a:r>
            <a:endParaRPr sz="1450">
              <a:latin typeface="Times New Roman"/>
              <a:cs typeface="Times New Roman"/>
            </a:endParaRPr>
          </a:p>
          <a:p>
            <a:pPr marL="12700">
              <a:lnSpc>
                <a:spcPct val="100000"/>
              </a:lnSpc>
              <a:spcBef>
                <a:spcPts val="1325"/>
              </a:spcBef>
            </a:pPr>
            <a:r>
              <a:rPr dirty="0" sz="1650" spc="-5" b="1">
                <a:latin typeface="Times New Roman"/>
                <a:cs typeface="Times New Roman"/>
              </a:rPr>
              <a:t>Running the</a:t>
            </a:r>
            <a:r>
              <a:rPr dirty="0" sz="1650" b="1">
                <a:latin typeface="Times New Roman"/>
                <a:cs typeface="Times New Roman"/>
              </a:rPr>
              <a:t> </a:t>
            </a:r>
            <a:r>
              <a:rPr dirty="0" sz="1650" spc="-5" b="1">
                <a:latin typeface="Times New Roman"/>
                <a:cs typeface="Times New Roman"/>
              </a:rPr>
              <a:t>Program</a:t>
            </a:r>
            <a:endParaRPr sz="1650">
              <a:latin typeface="Times New Roman"/>
              <a:cs typeface="Times New Roman"/>
            </a:endParaRPr>
          </a:p>
          <a:p>
            <a:pPr marL="12700" marR="5080">
              <a:lnSpc>
                <a:spcPct val="99300"/>
              </a:lnSpc>
              <a:spcBef>
                <a:spcPts val="680"/>
              </a:spcBef>
            </a:pPr>
            <a:r>
              <a:rPr dirty="0" sz="1450" spc="-10">
                <a:latin typeface="Times New Roman"/>
                <a:cs typeface="Times New Roman"/>
              </a:rPr>
              <a:t>Even if you typed the </a:t>
            </a:r>
            <a:r>
              <a:rPr dirty="0" sz="1450" spc="-15">
                <a:latin typeface="Courier New"/>
                <a:cs typeface="Courier New"/>
              </a:rPr>
              <a:t>MarsRobot</a:t>
            </a:r>
            <a:r>
              <a:rPr dirty="0" sz="1450" spc="-345">
                <a:latin typeface="Courier New"/>
                <a:cs typeface="Courier New"/>
              </a:rPr>
              <a:t> </a:t>
            </a:r>
            <a:r>
              <a:rPr dirty="0" sz="1450" spc="-10">
                <a:latin typeface="Times New Roman"/>
                <a:cs typeface="Times New Roman"/>
              </a:rPr>
              <a:t>program in </a:t>
            </a: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1.1</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correctly and compiled it into </a:t>
            </a:r>
            <a:r>
              <a:rPr dirty="0" sz="1450" spc="-5">
                <a:latin typeface="Times New Roman"/>
                <a:cs typeface="Times New Roman"/>
              </a:rPr>
              <a:t>a  </a:t>
            </a:r>
            <a:r>
              <a:rPr dirty="0" sz="1450" spc="-10">
                <a:latin typeface="Times New Roman"/>
                <a:cs typeface="Times New Roman"/>
              </a:rPr>
              <a:t>class, you </a:t>
            </a:r>
            <a:r>
              <a:rPr dirty="0" sz="1450" spc="-15">
                <a:latin typeface="Times New Roman"/>
                <a:cs typeface="Times New Roman"/>
              </a:rPr>
              <a:t>can’t </a:t>
            </a:r>
            <a:r>
              <a:rPr dirty="0" sz="1450" spc="-10">
                <a:latin typeface="Times New Roman"/>
                <a:cs typeface="Times New Roman"/>
              </a:rPr>
              <a:t>do anything with it. The class you have created defines what </a:t>
            </a:r>
            <a:r>
              <a:rPr dirty="0" sz="1450" spc="-5">
                <a:latin typeface="Times New Roman"/>
                <a:cs typeface="Times New Roman"/>
              </a:rPr>
              <a:t>a  </a:t>
            </a:r>
            <a:r>
              <a:rPr dirty="0" sz="1450" spc="-15">
                <a:latin typeface="Courier New"/>
                <a:cs typeface="Courier New"/>
              </a:rPr>
              <a:t>MarsRobot</a:t>
            </a:r>
            <a:r>
              <a:rPr dirty="0" sz="1450" spc="-440">
                <a:latin typeface="Courier New"/>
                <a:cs typeface="Courier New"/>
              </a:rPr>
              <a:t> </a:t>
            </a:r>
            <a:r>
              <a:rPr dirty="0" sz="1450" spc="-10">
                <a:latin typeface="Times New Roman"/>
                <a:cs typeface="Times New Roman"/>
              </a:rPr>
              <a:t>object is like, </a:t>
            </a:r>
            <a:r>
              <a:rPr dirty="0" sz="1450" spc="-5">
                <a:latin typeface="Times New Roman"/>
                <a:cs typeface="Times New Roman"/>
              </a:rPr>
              <a:t>but </a:t>
            </a:r>
            <a:r>
              <a:rPr dirty="0" sz="1450" spc="-10">
                <a:latin typeface="Times New Roman"/>
                <a:cs typeface="Times New Roman"/>
              </a:rPr>
              <a:t>it </a:t>
            </a:r>
            <a:r>
              <a:rPr dirty="0" sz="1450" spc="-15">
                <a:latin typeface="Times New Roman"/>
                <a:cs typeface="Times New Roman"/>
              </a:rPr>
              <a:t>doesn’t </a:t>
            </a:r>
            <a:r>
              <a:rPr dirty="0" sz="1450" spc="-10">
                <a:latin typeface="Times New Roman"/>
                <a:cs typeface="Times New Roman"/>
              </a:rPr>
              <a:t>actually create </a:t>
            </a:r>
            <a:r>
              <a:rPr dirty="0" sz="1450" spc="-5">
                <a:latin typeface="Times New Roman"/>
                <a:cs typeface="Times New Roman"/>
              </a:rPr>
              <a:t>one of </a:t>
            </a:r>
            <a:r>
              <a:rPr dirty="0" sz="1450" spc="-10">
                <a:latin typeface="Times New Roman"/>
                <a:cs typeface="Times New Roman"/>
              </a:rPr>
              <a:t>these objects.</a:t>
            </a:r>
            <a:endParaRPr sz="1450">
              <a:latin typeface="Times New Roman"/>
              <a:cs typeface="Times New Roman"/>
            </a:endParaRPr>
          </a:p>
        </p:txBody>
      </p:sp>
      <p:sp>
        <p:nvSpPr>
          <p:cNvPr id="17" name="object 17"/>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37" y="6041113"/>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37" y="6068552"/>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37" y="6036540"/>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34" y="6036540"/>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98" y="6045686"/>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94" y="6045687"/>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37" y="921487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37" y="924230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37" y="921029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34" y="921029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98" y="921944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94" y="9219444"/>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777139" y="841454"/>
            <a:ext cx="91411" cy="91462"/>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777139" y="1143282"/>
            <a:ext cx="91411" cy="91462"/>
          </a:xfrm>
          <a:prstGeom prst="rect">
            <a:avLst/>
          </a:prstGeom>
          <a:blipFill>
            <a:blip r:embed="rId2" cstate="print"/>
            <a:stretch>
              <a:fillRect/>
            </a:stretch>
          </a:blipFill>
        </p:spPr>
        <p:txBody>
          <a:bodyPr wrap="square" lIns="0" tIns="0" rIns="0" bIns="0" rtlCol="0"/>
          <a:lstStyle/>
          <a:p/>
        </p:txBody>
      </p:sp>
      <p:sp>
        <p:nvSpPr>
          <p:cNvPr id="16" name="object 16"/>
          <p:cNvSpPr txBox="1"/>
          <p:nvPr/>
        </p:nvSpPr>
        <p:spPr>
          <a:xfrm>
            <a:off x="444500" y="316574"/>
            <a:ext cx="6673850" cy="5358130"/>
          </a:xfrm>
          <a:prstGeom prst="rect">
            <a:avLst/>
          </a:prstGeom>
        </p:spPr>
        <p:txBody>
          <a:bodyPr wrap="square" lIns="0" tIns="111760" rIns="0" bIns="0" rtlCol="0" vert="horz">
            <a:spAutoFit/>
          </a:bodyPr>
          <a:lstStyle/>
          <a:p>
            <a:pPr marL="12700">
              <a:lnSpc>
                <a:spcPct val="100000"/>
              </a:lnSpc>
              <a:spcBef>
                <a:spcPts val="880"/>
              </a:spcBef>
            </a:pPr>
            <a:r>
              <a:rPr dirty="0" sz="1450" spc="-10">
                <a:latin typeface="Times New Roman"/>
                <a:cs typeface="Times New Roman"/>
              </a:rPr>
              <a:t>There are two ways to </a:t>
            </a:r>
            <a:r>
              <a:rPr dirty="0" sz="1450" spc="-5">
                <a:latin typeface="Times New Roman"/>
                <a:cs typeface="Times New Roman"/>
              </a:rPr>
              <a:t>put </a:t>
            </a:r>
            <a:r>
              <a:rPr dirty="0" sz="1450" spc="-10">
                <a:latin typeface="Times New Roman"/>
                <a:cs typeface="Times New Roman"/>
              </a:rPr>
              <a:t>the </a:t>
            </a:r>
            <a:r>
              <a:rPr dirty="0" sz="1450" spc="-15">
                <a:latin typeface="Courier New"/>
                <a:cs typeface="Courier New"/>
              </a:rPr>
              <a:t>MarsRobot</a:t>
            </a:r>
            <a:r>
              <a:rPr dirty="0" sz="1450" spc="-475">
                <a:latin typeface="Courier New"/>
                <a:cs typeface="Courier New"/>
              </a:rPr>
              <a:t> </a:t>
            </a:r>
            <a:r>
              <a:rPr dirty="0" sz="1450" spc="-10">
                <a:latin typeface="Times New Roman"/>
                <a:cs typeface="Times New Roman"/>
              </a:rPr>
              <a:t>class to use:</a:t>
            </a:r>
            <a:endParaRPr sz="1450">
              <a:latin typeface="Times New Roman"/>
              <a:cs typeface="Times New Roman"/>
            </a:endParaRPr>
          </a:p>
          <a:p>
            <a:pPr marL="469265">
              <a:lnSpc>
                <a:spcPct val="100000"/>
              </a:lnSpc>
              <a:spcBef>
                <a:spcPts val="780"/>
              </a:spcBef>
            </a:pP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separate Java program that creates an object belonging to that</a:t>
            </a:r>
            <a:r>
              <a:rPr dirty="0" sz="1450" spc="75">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441959" marR="155575" indent="27305">
              <a:lnSpc>
                <a:spcPct val="103499"/>
              </a:lnSpc>
              <a:spcBef>
                <a:spcPts val="575"/>
              </a:spcBef>
            </a:pPr>
            <a:r>
              <a:rPr dirty="0" sz="1450" spc="-10">
                <a:latin typeface="Times New Roman"/>
                <a:cs typeface="Times New Roman"/>
              </a:rPr>
              <a:t>Add</a:t>
            </a:r>
            <a:r>
              <a:rPr dirty="0" sz="1450">
                <a:latin typeface="Times New Roman"/>
                <a:cs typeface="Times New Roman"/>
              </a:rPr>
              <a:t> </a:t>
            </a:r>
            <a:r>
              <a:rPr dirty="0" sz="1450" spc="-5">
                <a:latin typeface="Times New Roman"/>
                <a:cs typeface="Times New Roman"/>
              </a:rPr>
              <a:t>a</a:t>
            </a:r>
            <a:r>
              <a:rPr dirty="0" sz="1450">
                <a:latin typeface="Times New Roman"/>
                <a:cs typeface="Times New Roman"/>
              </a:rPr>
              <a:t> </a:t>
            </a:r>
            <a:r>
              <a:rPr dirty="0" sz="1450" spc="-10">
                <a:latin typeface="Times New Roman"/>
                <a:cs typeface="Times New Roman"/>
              </a:rPr>
              <a:t>special</a:t>
            </a:r>
            <a:r>
              <a:rPr dirty="0" sz="1450">
                <a:latin typeface="Times New Roman"/>
                <a:cs typeface="Times New Roman"/>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method</a:t>
            </a:r>
            <a:r>
              <a:rPr dirty="0" sz="1450">
                <a:latin typeface="Times New Roman"/>
                <a:cs typeface="Times New Roman"/>
              </a:rPr>
              <a:t> </a:t>
            </a:r>
            <a:r>
              <a:rPr dirty="0" sz="1450" spc="-10">
                <a:latin typeface="Times New Roman"/>
                <a:cs typeface="Times New Roman"/>
              </a:rPr>
              <a:t>called</a:t>
            </a:r>
            <a:r>
              <a:rPr dirty="0" sz="1450" spc="5">
                <a:latin typeface="Times New Roman"/>
                <a:cs typeface="Times New Roman"/>
              </a:rPr>
              <a:t> </a:t>
            </a:r>
            <a:r>
              <a:rPr dirty="0" sz="1450" spc="-15">
                <a:latin typeface="Courier New"/>
                <a:cs typeface="Courier New"/>
              </a:rPr>
              <a:t>main()</a:t>
            </a:r>
            <a:r>
              <a:rPr dirty="0" sz="1450" spc="-509">
                <a:latin typeface="Courier New"/>
                <a:cs typeface="Courier New"/>
              </a:rPr>
              <a:t> </a:t>
            </a:r>
            <a:r>
              <a:rPr dirty="0" sz="1450" spc="-10">
                <a:latin typeface="Times New Roman"/>
                <a:cs typeface="Times New Roman"/>
              </a:rPr>
              <a:t>to</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MarsRobot</a:t>
            </a:r>
            <a:r>
              <a:rPr dirty="0" sz="1450" spc="-509">
                <a:latin typeface="Courier New"/>
                <a:cs typeface="Courier New"/>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so</a:t>
            </a:r>
            <a:r>
              <a:rPr dirty="0" sz="1450" spc="5">
                <a:latin typeface="Times New Roman"/>
                <a:cs typeface="Times New Roman"/>
              </a:rPr>
              <a:t> </a:t>
            </a:r>
            <a:r>
              <a:rPr dirty="0" sz="1450" spc="-10">
                <a:latin typeface="Times New Roman"/>
                <a:cs typeface="Times New Roman"/>
              </a:rPr>
              <a:t>that</a:t>
            </a:r>
            <a:r>
              <a:rPr dirty="0" sz="1450">
                <a:latin typeface="Times New Roman"/>
                <a:cs typeface="Times New Roman"/>
              </a:rPr>
              <a:t> </a:t>
            </a:r>
            <a:r>
              <a:rPr dirty="0" sz="1450" spc="-10">
                <a:latin typeface="Times New Roman"/>
                <a:cs typeface="Times New Roman"/>
              </a:rPr>
              <a:t>it</a:t>
            </a:r>
            <a:r>
              <a:rPr dirty="0" sz="1450">
                <a:latin typeface="Times New Roman"/>
                <a:cs typeface="Times New Roman"/>
              </a:rPr>
              <a:t> </a:t>
            </a:r>
            <a:r>
              <a:rPr dirty="0" sz="1450" spc="-10">
                <a:latin typeface="Times New Roman"/>
                <a:cs typeface="Times New Roman"/>
              </a:rPr>
              <a:t>can  </a:t>
            </a:r>
            <a:r>
              <a:rPr dirty="0" sz="1450" spc="-5">
                <a:latin typeface="Times New Roman"/>
                <a:cs typeface="Times New Roman"/>
              </a:rPr>
              <a:t>be </a:t>
            </a:r>
            <a:r>
              <a:rPr dirty="0" sz="1450" spc="-10">
                <a:latin typeface="Times New Roman"/>
                <a:cs typeface="Times New Roman"/>
              </a:rPr>
              <a:t>run as an application. Create an object </a:t>
            </a:r>
            <a:r>
              <a:rPr dirty="0" sz="1450" spc="-5">
                <a:latin typeface="Times New Roman"/>
                <a:cs typeface="Times New Roman"/>
              </a:rPr>
              <a:t>of </a:t>
            </a:r>
            <a:r>
              <a:rPr dirty="0" sz="1450" spc="-10">
                <a:latin typeface="Times New Roman"/>
                <a:cs typeface="Times New Roman"/>
              </a:rPr>
              <a:t>that class in that</a:t>
            </a:r>
            <a:r>
              <a:rPr dirty="0" sz="1450" spc="65">
                <a:latin typeface="Times New Roman"/>
                <a:cs typeface="Times New Roman"/>
              </a:rPr>
              <a:t> </a:t>
            </a:r>
            <a:r>
              <a:rPr dirty="0" sz="1450" spc="-10">
                <a:latin typeface="Times New Roman"/>
                <a:cs typeface="Times New Roman"/>
              </a:rPr>
              <a:t>method.</a:t>
            </a:r>
            <a:endParaRPr sz="1450">
              <a:latin typeface="Times New Roman"/>
              <a:cs typeface="Times New Roman"/>
            </a:endParaRPr>
          </a:p>
          <a:p>
            <a:pPr marL="12700">
              <a:lnSpc>
                <a:spcPct val="100000"/>
              </a:lnSpc>
              <a:spcBef>
                <a:spcPts val="640"/>
              </a:spcBef>
            </a:pPr>
            <a:r>
              <a:rPr dirty="0" sz="1450" spc="-10">
                <a:latin typeface="Times New Roman"/>
                <a:cs typeface="Times New Roman"/>
              </a:rPr>
              <a:t>The first option is chosen for this</a:t>
            </a:r>
            <a:r>
              <a:rPr dirty="0" sz="1450" spc="25">
                <a:latin typeface="Times New Roman"/>
                <a:cs typeface="Times New Roman"/>
              </a:rPr>
              <a:t> </a:t>
            </a:r>
            <a:r>
              <a:rPr dirty="0" sz="1450" spc="-10">
                <a:latin typeface="Times New Roman"/>
                <a:cs typeface="Times New Roman"/>
              </a:rPr>
              <a:t>exercise.</a:t>
            </a:r>
            <a:endParaRPr sz="1450">
              <a:latin typeface="Times New Roman"/>
              <a:cs typeface="Times New Roman"/>
            </a:endParaRPr>
          </a:p>
          <a:p>
            <a:pPr marL="12700" marR="130175">
              <a:lnSpc>
                <a:spcPct val="100699"/>
              </a:lnSpc>
              <a:spcBef>
                <a:spcPts val="625"/>
              </a:spcBef>
            </a:pP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1.2</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contains the source code for </a:t>
            </a:r>
            <a:r>
              <a:rPr dirty="0" sz="1450" spc="-15">
                <a:latin typeface="Courier New"/>
                <a:cs typeface="Courier New"/>
              </a:rPr>
              <a:t>MarsApplication</a:t>
            </a:r>
            <a:r>
              <a:rPr dirty="0" sz="1450" spc="-15">
                <a:latin typeface="Times New Roman"/>
                <a:cs typeface="Times New Roman"/>
              </a:rPr>
              <a:t>, </a:t>
            </a:r>
            <a:r>
              <a:rPr dirty="0" sz="1450" spc="-5">
                <a:latin typeface="Times New Roman"/>
                <a:cs typeface="Times New Roman"/>
              </a:rPr>
              <a:t>a </a:t>
            </a:r>
            <a:r>
              <a:rPr dirty="0" sz="1450" spc="-10">
                <a:latin typeface="Times New Roman"/>
                <a:cs typeface="Times New Roman"/>
              </a:rPr>
              <a:t>Java class that creates </a:t>
            </a:r>
            <a:r>
              <a:rPr dirty="0" sz="1450" spc="-5">
                <a:latin typeface="Times New Roman"/>
                <a:cs typeface="Times New Roman"/>
              </a:rPr>
              <a:t>a  </a:t>
            </a:r>
            <a:r>
              <a:rPr dirty="0" sz="1450" spc="-15">
                <a:latin typeface="Courier New"/>
                <a:cs typeface="Courier New"/>
              </a:rPr>
              <a:t>MarsRobot </a:t>
            </a:r>
            <a:r>
              <a:rPr dirty="0" sz="1450" spc="-10">
                <a:latin typeface="Times New Roman"/>
                <a:cs typeface="Times New Roman"/>
              </a:rPr>
              <a:t>object, sets its instance variables, and calls methods. Following the same  steps as in the preceding listing, create </a:t>
            </a:r>
            <a:r>
              <a:rPr dirty="0" sz="1450" spc="-5">
                <a:latin typeface="Times New Roman"/>
                <a:cs typeface="Times New Roman"/>
              </a:rPr>
              <a:t>a </a:t>
            </a:r>
            <a:r>
              <a:rPr dirty="0" sz="1450" spc="-10">
                <a:latin typeface="Times New Roman"/>
                <a:cs typeface="Times New Roman"/>
              </a:rPr>
              <a:t>new Java file in NetBeans and name it  </a:t>
            </a:r>
            <a:r>
              <a:rPr dirty="0" sz="1450" spc="-15">
                <a:latin typeface="Courier New"/>
                <a:cs typeface="Courier New"/>
              </a:rPr>
              <a:t>MarsApplication</a:t>
            </a:r>
            <a:r>
              <a:rPr dirty="0" sz="1450" spc="-15">
                <a:latin typeface="Times New Roman"/>
                <a:cs typeface="Times New Roman"/>
              </a:rPr>
              <a:t>.</a:t>
            </a:r>
            <a:endParaRPr sz="1450">
              <a:latin typeface="Times New Roman"/>
              <a:cs typeface="Times New Roman"/>
            </a:endParaRPr>
          </a:p>
          <a:p>
            <a:pPr marL="12700">
              <a:lnSpc>
                <a:spcPct val="100000"/>
              </a:lnSpc>
              <a:spcBef>
                <a:spcPts val="780"/>
              </a:spcBef>
            </a:pPr>
            <a:r>
              <a:rPr dirty="0" sz="1450" spc="-60">
                <a:latin typeface="Times New Roman"/>
                <a:cs typeface="Times New Roman"/>
              </a:rPr>
              <a:t>To </a:t>
            </a:r>
            <a:r>
              <a:rPr dirty="0" sz="1450" spc="-10">
                <a:latin typeface="Times New Roman"/>
                <a:cs typeface="Times New Roman"/>
              </a:rPr>
              <a:t>begin this second class, follow these steps in</a:t>
            </a:r>
            <a:r>
              <a:rPr dirty="0" sz="1450" spc="85">
                <a:latin typeface="Times New Roman"/>
                <a:cs typeface="Times New Roman"/>
              </a:rPr>
              <a:t> </a:t>
            </a:r>
            <a:r>
              <a:rPr dirty="0" sz="1450" spc="-10">
                <a:latin typeface="Times New Roman"/>
                <a:cs typeface="Times New Roman"/>
              </a:rPr>
              <a:t>NetBeans:</a:t>
            </a:r>
            <a:endParaRPr sz="1450">
              <a:latin typeface="Times New Roman"/>
              <a:cs typeface="Times New Roman"/>
            </a:endParaRPr>
          </a:p>
          <a:p>
            <a:pPr marL="478790" indent="-182880">
              <a:lnSpc>
                <a:spcPct val="100000"/>
              </a:lnSpc>
              <a:spcBef>
                <a:spcPts val="635"/>
              </a:spcBef>
              <a:buFont typeface="Times New Roman"/>
              <a:buAutoNum type="arabicPeriod"/>
              <a:tabLst>
                <a:tab pos="479425" algn="l"/>
              </a:tabLst>
            </a:pPr>
            <a:r>
              <a:rPr dirty="0" sz="1450" spc="-10">
                <a:latin typeface="Times New Roman"/>
                <a:cs typeface="Times New Roman"/>
              </a:rPr>
              <a:t>Choose File, New File from the menu. The New File dialog</a:t>
            </a:r>
            <a:r>
              <a:rPr dirty="0" sz="1450" spc="50">
                <a:latin typeface="Times New Roman"/>
                <a:cs typeface="Times New Roman"/>
              </a:rPr>
              <a:t> </a:t>
            </a:r>
            <a:r>
              <a:rPr dirty="0" sz="1450" spc="-10">
                <a:latin typeface="Times New Roman"/>
                <a:cs typeface="Times New Roman"/>
              </a:rPr>
              <a:t>opens.</a:t>
            </a:r>
            <a:endParaRPr sz="1450">
              <a:latin typeface="Times New Roman"/>
              <a:cs typeface="Times New Roman"/>
            </a:endParaRPr>
          </a:p>
          <a:p>
            <a:pPr marL="478790" indent="-182880">
              <a:lnSpc>
                <a:spcPct val="100000"/>
              </a:lnSpc>
              <a:spcBef>
                <a:spcPts val="635"/>
              </a:spcBef>
              <a:buFont typeface="Times New Roman"/>
              <a:buAutoNum type="arabicPeriod"/>
              <a:tabLst>
                <a:tab pos="479425" algn="l"/>
              </a:tabLst>
            </a:pPr>
            <a:r>
              <a:rPr dirty="0" sz="1450" spc="-10">
                <a:latin typeface="Times New Roman"/>
                <a:cs typeface="Times New Roman"/>
              </a:rPr>
              <a:t>In the Categories pane, choose</a:t>
            </a:r>
            <a:r>
              <a:rPr dirty="0" sz="1450" spc="10">
                <a:latin typeface="Times New Roman"/>
                <a:cs typeface="Times New Roman"/>
              </a:rPr>
              <a:t> </a:t>
            </a:r>
            <a:r>
              <a:rPr dirty="0" sz="1450" spc="-10">
                <a:latin typeface="Times New Roman"/>
                <a:cs typeface="Times New Roman"/>
              </a:rPr>
              <a:t>Java.</a:t>
            </a:r>
            <a:endParaRPr sz="1450">
              <a:latin typeface="Times New Roman"/>
              <a:cs typeface="Times New Roman"/>
            </a:endParaRPr>
          </a:p>
          <a:p>
            <a:pPr marL="441959" marR="13335" indent="-146050">
              <a:lnSpc>
                <a:spcPts val="1660"/>
              </a:lnSpc>
              <a:spcBef>
                <a:spcPts val="760"/>
              </a:spcBef>
              <a:buFont typeface="Times New Roman"/>
              <a:buAutoNum type="arabicPeriod"/>
              <a:tabLst>
                <a:tab pos="479425" algn="l"/>
              </a:tabLst>
            </a:pPr>
            <a:r>
              <a:rPr dirty="0" sz="1450" spc="-10">
                <a:latin typeface="Times New Roman"/>
                <a:cs typeface="Times New Roman"/>
              </a:rPr>
              <a:t>In the File </a:t>
            </a:r>
            <a:r>
              <a:rPr dirty="0" sz="1450" spc="-30">
                <a:latin typeface="Times New Roman"/>
                <a:cs typeface="Times New Roman"/>
              </a:rPr>
              <a:t>Types </a:t>
            </a:r>
            <a:r>
              <a:rPr dirty="0" sz="1450" spc="-10">
                <a:latin typeface="Times New Roman"/>
                <a:cs typeface="Times New Roman"/>
              </a:rPr>
              <a:t>pane, choose Empty Java File and click Next. The Empty Java File  dialog opens.</a:t>
            </a:r>
            <a:endParaRPr sz="1450">
              <a:latin typeface="Times New Roman"/>
              <a:cs typeface="Times New Roman"/>
            </a:endParaRPr>
          </a:p>
          <a:p>
            <a:pPr marL="441959" marR="5080" indent="-146050">
              <a:lnSpc>
                <a:spcPct val="103499"/>
              </a:lnSpc>
              <a:spcBef>
                <a:spcPts val="530"/>
              </a:spcBef>
              <a:buFont typeface="Times New Roman"/>
              <a:buAutoNum type="arabicPeriod"/>
              <a:tabLst>
                <a:tab pos="479425" algn="l"/>
              </a:tabLst>
            </a:pPr>
            <a:r>
              <a:rPr dirty="0" sz="1450" spc="-10">
                <a:latin typeface="Times New Roman"/>
                <a:cs typeface="Times New Roman"/>
              </a:rPr>
              <a:t>In the Class Name text field, enter </a:t>
            </a:r>
            <a:r>
              <a:rPr dirty="0" sz="1450" spc="-15">
                <a:latin typeface="Courier New"/>
                <a:cs typeface="Courier New"/>
              </a:rPr>
              <a:t>MarsApplication</a:t>
            </a:r>
            <a:r>
              <a:rPr dirty="0" sz="1450" spc="-15">
                <a:latin typeface="Times New Roman"/>
                <a:cs typeface="Times New Roman"/>
              </a:rPr>
              <a:t>. </a:t>
            </a:r>
            <a:r>
              <a:rPr dirty="0" sz="1450" spc="-10">
                <a:latin typeface="Times New Roman"/>
                <a:cs typeface="Times New Roman"/>
              </a:rPr>
              <a:t>The file you’re creating is  shown in the Created File field and has the name</a:t>
            </a:r>
            <a:r>
              <a:rPr dirty="0" sz="1450" spc="85">
                <a:latin typeface="Times New Roman"/>
                <a:cs typeface="Times New Roman"/>
              </a:rPr>
              <a:t> </a:t>
            </a:r>
            <a:r>
              <a:rPr dirty="0" sz="1450" spc="-15">
                <a:latin typeface="Courier New"/>
                <a:cs typeface="Courier New"/>
              </a:rPr>
              <a:t>MarsApplication.java</a:t>
            </a:r>
            <a:r>
              <a:rPr dirty="0" sz="1450" spc="-15">
                <a:latin typeface="Times New Roman"/>
                <a:cs typeface="Times New Roman"/>
              </a:rPr>
              <a:t>.</a:t>
            </a:r>
            <a:endParaRPr sz="1450">
              <a:latin typeface="Times New Roman"/>
              <a:cs typeface="Times New Roman"/>
            </a:endParaRPr>
          </a:p>
          <a:p>
            <a:pPr marL="478790" indent="-182880">
              <a:lnSpc>
                <a:spcPct val="100000"/>
              </a:lnSpc>
              <a:spcBef>
                <a:spcPts val="780"/>
              </a:spcBef>
              <a:buFont typeface="Times New Roman"/>
              <a:buAutoNum type="arabicPeriod"/>
              <a:tabLst>
                <a:tab pos="479425" algn="l"/>
              </a:tabLst>
            </a:pPr>
            <a:r>
              <a:rPr dirty="0" sz="1450" spc="-10">
                <a:latin typeface="Times New Roman"/>
                <a:cs typeface="Times New Roman"/>
              </a:rPr>
              <a:t>Click Finish.</a:t>
            </a:r>
            <a:endParaRPr sz="1450">
              <a:latin typeface="Times New Roman"/>
              <a:cs typeface="Times New Roman"/>
            </a:endParaRPr>
          </a:p>
          <a:p>
            <a:pPr marL="12700">
              <a:lnSpc>
                <a:spcPct val="100000"/>
              </a:lnSpc>
              <a:spcBef>
                <a:spcPts val="640"/>
              </a:spcBef>
            </a:pPr>
            <a:r>
              <a:rPr dirty="0" sz="1450" spc="-10">
                <a:latin typeface="Times New Roman"/>
                <a:cs typeface="Times New Roman"/>
              </a:rPr>
              <a:t>Enter the code shown in </a:t>
            </a:r>
            <a:r>
              <a:rPr dirty="0" u="sng" sz="1450" spc="-10">
                <a:solidFill>
                  <a:srgbClr val="0000ED"/>
                </a:solidFill>
                <a:uFill>
                  <a:solidFill>
                    <a:srgbClr val="0000ED"/>
                  </a:solidFill>
                </a:uFill>
                <a:latin typeface="Times New Roman"/>
                <a:cs typeface="Times New Roman"/>
                <a:hlinkClick r:id="rId3" action="ppaction://hlinksldjump"/>
              </a:rPr>
              <a:t>Listing </a:t>
            </a:r>
            <a:r>
              <a:rPr dirty="0" u="sng" sz="1450" spc="-5">
                <a:solidFill>
                  <a:srgbClr val="0000ED"/>
                </a:solidFill>
                <a:uFill>
                  <a:solidFill>
                    <a:srgbClr val="0000ED"/>
                  </a:solidFill>
                </a:uFill>
                <a:latin typeface="Times New Roman"/>
                <a:cs typeface="Times New Roman"/>
                <a:hlinkClick r:id="rId3" action="ppaction://hlinksldjump"/>
              </a:rPr>
              <a:t>1.2</a:t>
            </a:r>
            <a:r>
              <a:rPr dirty="0" sz="1450" spc="-5">
                <a:solidFill>
                  <a:srgbClr val="0000ED"/>
                </a:solidFill>
                <a:latin typeface="Times New Roman"/>
                <a:cs typeface="Times New Roman"/>
                <a:hlinkClick r:id="rId3" action="ppaction://hlinksldjump"/>
              </a:rPr>
              <a:t> </a:t>
            </a:r>
            <a:r>
              <a:rPr dirty="0" sz="1450" spc="-10">
                <a:latin typeface="Times New Roman"/>
                <a:cs typeface="Times New Roman"/>
              </a:rPr>
              <a:t>into the NetBeans source code</a:t>
            </a:r>
            <a:r>
              <a:rPr dirty="0" sz="1450" spc="60">
                <a:latin typeface="Times New Roman"/>
                <a:cs typeface="Times New Roman"/>
              </a:rPr>
              <a:t> </a:t>
            </a:r>
            <a:r>
              <a:rPr dirty="0" sz="1450" spc="-20">
                <a:latin typeface="Times New Roman"/>
                <a:cs typeface="Times New Roman"/>
              </a:rPr>
              <a:t>editor.</a:t>
            </a:r>
            <a:endParaRPr sz="1450">
              <a:latin typeface="Times New Roman"/>
              <a:cs typeface="Times New Roman"/>
            </a:endParaRPr>
          </a:p>
          <a:p>
            <a:pPr marL="12700">
              <a:lnSpc>
                <a:spcPct val="100000"/>
              </a:lnSpc>
              <a:spcBef>
                <a:spcPts val="635"/>
              </a:spcBef>
            </a:pPr>
            <a:r>
              <a:rPr dirty="0" sz="1450" spc="-15" b="1">
                <a:solidFill>
                  <a:srgbClr val="666666"/>
                </a:solidFill>
                <a:latin typeface="Times New Roman"/>
                <a:cs typeface="Times New Roman"/>
              </a:rPr>
              <a:t>LISTING </a:t>
            </a:r>
            <a:r>
              <a:rPr dirty="0" sz="1450" spc="-5" b="1">
                <a:solidFill>
                  <a:srgbClr val="666666"/>
                </a:solidFill>
                <a:latin typeface="Times New Roman"/>
                <a:cs typeface="Times New Roman"/>
              </a:rPr>
              <a:t>1.2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50">
                <a:latin typeface="Times New Roman"/>
                <a:cs typeface="Times New Roman"/>
              </a:rPr>
              <a:t> </a:t>
            </a:r>
            <a:r>
              <a:rPr dirty="0" sz="1450" spc="-15">
                <a:latin typeface="Courier New"/>
                <a:cs typeface="Courier New"/>
              </a:rPr>
              <a:t>MarsApplication.java</a:t>
            </a:r>
            <a:endParaRPr sz="1450">
              <a:latin typeface="Courier New"/>
              <a:cs typeface="Courier New"/>
            </a:endParaRPr>
          </a:p>
        </p:txBody>
      </p:sp>
      <p:sp>
        <p:nvSpPr>
          <p:cNvPr id="23" name="object 2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
        <p:nvSpPr>
          <p:cNvPr id="17" name="object 17"/>
          <p:cNvSpPr txBox="1"/>
          <p:nvPr/>
        </p:nvSpPr>
        <p:spPr>
          <a:xfrm>
            <a:off x="773587" y="6124450"/>
            <a:ext cx="2164715" cy="190500"/>
          </a:xfrm>
          <a:prstGeom prst="rect">
            <a:avLst/>
          </a:prstGeom>
        </p:spPr>
        <p:txBody>
          <a:bodyPr wrap="square" lIns="0" tIns="16510" rIns="0" bIns="0" rtlCol="0" vert="horz">
            <a:spAutoFit/>
          </a:bodyPr>
          <a:lstStyle/>
          <a:p>
            <a:pPr marL="12700">
              <a:lnSpc>
                <a:spcPct val="100000"/>
              </a:lnSpc>
              <a:spcBef>
                <a:spcPts val="130"/>
              </a:spcBef>
            </a:pPr>
            <a:r>
              <a:rPr dirty="0" sz="1050" spc="15">
                <a:latin typeface="Courier New"/>
                <a:cs typeface="Courier New"/>
              </a:rPr>
              <a:t>1: </a:t>
            </a:r>
            <a:r>
              <a:rPr dirty="0" sz="1050" spc="10">
                <a:solidFill>
                  <a:srgbClr val="0000FF"/>
                </a:solidFill>
                <a:latin typeface="Courier New"/>
                <a:cs typeface="Courier New"/>
              </a:rPr>
              <a:t>class </a:t>
            </a:r>
            <a:r>
              <a:rPr dirty="0" sz="1050" spc="10">
                <a:latin typeface="Courier New"/>
                <a:cs typeface="Courier New"/>
              </a:rPr>
              <a:t>MarsApplication</a:t>
            </a:r>
            <a:r>
              <a:rPr dirty="0" sz="1050" spc="-10">
                <a:latin typeface="Courier New"/>
                <a:cs typeface="Courier New"/>
              </a:rPr>
              <a:t> </a:t>
            </a:r>
            <a:r>
              <a:rPr dirty="0" sz="1050" spc="15">
                <a:latin typeface="Courier New"/>
                <a:cs typeface="Courier New"/>
              </a:rPr>
              <a:t>{</a:t>
            </a:r>
            <a:endParaRPr sz="1050">
              <a:latin typeface="Courier New"/>
              <a:cs typeface="Courier New"/>
            </a:endParaRPr>
          </a:p>
        </p:txBody>
      </p:sp>
      <p:sp>
        <p:nvSpPr>
          <p:cNvPr id="18" name="object 18"/>
          <p:cNvSpPr txBox="1"/>
          <p:nvPr/>
        </p:nvSpPr>
        <p:spPr>
          <a:xfrm>
            <a:off x="1349479" y="6279936"/>
            <a:ext cx="3728085" cy="812165"/>
          </a:xfrm>
          <a:prstGeom prst="rect">
            <a:avLst/>
          </a:prstGeom>
        </p:spPr>
        <p:txBody>
          <a:bodyPr wrap="square" lIns="0" tIns="26034" rIns="0" bIns="0" rtlCol="0" vert="horz">
            <a:spAutoFit/>
          </a:bodyPr>
          <a:lstStyle/>
          <a:p>
            <a:pPr marL="341630" marR="5080" indent="-329565">
              <a:lnSpc>
                <a:spcPts val="1220"/>
              </a:lnSpc>
              <a:spcBef>
                <a:spcPts val="204"/>
              </a:spcBef>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latin typeface="Courier New"/>
                <a:cs typeface="Courier New"/>
              </a:rPr>
              <a:t>MarsRobot </a:t>
            </a:r>
            <a:r>
              <a:rPr dirty="0" sz="1050" spc="10">
                <a:solidFill>
                  <a:srgbClr val="008000"/>
                </a:solidFill>
                <a:latin typeface="Courier New"/>
                <a:cs typeface="Courier New"/>
              </a:rPr>
              <a:t>spirit </a:t>
            </a:r>
            <a:r>
              <a:rPr dirty="0" sz="1050" spc="15">
                <a:latin typeface="Courier New"/>
                <a:cs typeface="Courier New"/>
              </a:rPr>
              <a:t>= </a:t>
            </a:r>
            <a:r>
              <a:rPr dirty="0" sz="1050" spc="10">
                <a:solidFill>
                  <a:srgbClr val="0000FF"/>
                </a:solidFill>
                <a:latin typeface="Courier New"/>
                <a:cs typeface="Courier New"/>
              </a:rPr>
              <a:t>new </a:t>
            </a:r>
            <a:r>
              <a:rPr dirty="0" sz="1050" spc="10">
                <a:latin typeface="Courier New"/>
                <a:cs typeface="Courier New"/>
              </a:rPr>
              <a:t>MarsRobot();  spirit.</a:t>
            </a:r>
            <a:r>
              <a:rPr dirty="0" sz="1050" spc="10">
                <a:solidFill>
                  <a:srgbClr val="008000"/>
                </a:solidFill>
                <a:latin typeface="Courier New"/>
                <a:cs typeface="Courier New"/>
              </a:rPr>
              <a:t>status </a:t>
            </a:r>
            <a:r>
              <a:rPr dirty="0" sz="1050" spc="15">
                <a:latin typeface="Courier New"/>
                <a:cs typeface="Courier New"/>
              </a:rPr>
              <a:t>= </a:t>
            </a:r>
            <a:r>
              <a:rPr dirty="0" sz="1050" spc="10">
                <a:solidFill>
                  <a:srgbClr val="993300"/>
                </a:solidFill>
                <a:latin typeface="Courier New"/>
                <a:cs typeface="Courier New"/>
              </a:rPr>
              <a:t>“exploring”</a:t>
            </a:r>
            <a:r>
              <a:rPr dirty="0" sz="1050" spc="10">
                <a:latin typeface="Courier New"/>
                <a:cs typeface="Courier New"/>
              </a:rPr>
              <a:t>;  spirit.</a:t>
            </a:r>
            <a:r>
              <a:rPr dirty="0" sz="1050" spc="10">
                <a:solidFill>
                  <a:srgbClr val="008000"/>
                </a:solidFill>
                <a:latin typeface="Courier New"/>
                <a:cs typeface="Courier New"/>
              </a:rPr>
              <a:t>speed </a:t>
            </a:r>
            <a:r>
              <a:rPr dirty="0" sz="1050" spc="15">
                <a:latin typeface="Courier New"/>
                <a:cs typeface="Courier New"/>
              </a:rPr>
              <a:t>= 2;</a:t>
            </a:r>
            <a:endParaRPr sz="1050">
              <a:latin typeface="Courier New"/>
              <a:cs typeface="Courier New"/>
            </a:endParaRPr>
          </a:p>
          <a:p>
            <a:pPr marL="341630">
              <a:lnSpc>
                <a:spcPts val="1205"/>
              </a:lnSpc>
            </a:pPr>
            <a:r>
              <a:rPr dirty="0" sz="1050" spc="10">
                <a:latin typeface="Courier New"/>
                <a:cs typeface="Courier New"/>
              </a:rPr>
              <a:t>spirit.</a:t>
            </a:r>
            <a:r>
              <a:rPr dirty="0" sz="1050" spc="10">
                <a:solidFill>
                  <a:srgbClr val="008000"/>
                </a:solidFill>
                <a:latin typeface="Courier New"/>
                <a:cs typeface="Courier New"/>
              </a:rPr>
              <a:t>temperature </a:t>
            </a:r>
            <a:r>
              <a:rPr dirty="0" sz="1050" spc="15">
                <a:latin typeface="Courier New"/>
                <a:cs typeface="Courier New"/>
              </a:rPr>
              <a:t>= </a:t>
            </a:r>
            <a:r>
              <a:rPr dirty="0" sz="1050" spc="10">
                <a:latin typeface="Courier New"/>
                <a:cs typeface="Courier New"/>
              </a:rPr>
              <a:t>-60;</a:t>
            </a:r>
            <a:endParaRPr sz="1050">
              <a:latin typeface="Courier New"/>
              <a:cs typeface="Courier New"/>
            </a:endParaRPr>
          </a:p>
        </p:txBody>
      </p:sp>
      <p:sp>
        <p:nvSpPr>
          <p:cNvPr id="19" name="object 19"/>
          <p:cNvSpPr txBox="1"/>
          <p:nvPr/>
        </p:nvSpPr>
        <p:spPr>
          <a:xfrm>
            <a:off x="1678567" y="7212856"/>
            <a:ext cx="4221480" cy="1590040"/>
          </a:xfrm>
          <a:prstGeom prst="rect">
            <a:avLst/>
          </a:prstGeom>
        </p:spPr>
        <p:txBody>
          <a:bodyPr wrap="square" lIns="0" tIns="26034" rIns="0" bIns="0" rtlCol="0" vert="horz">
            <a:spAutoFit/>
          </a:bodyPr>
          <a:lstStyle/>
          <a:p>
            <a:pPr marL="12700" marR="498475">
              <a:lnSpc>
                <a:spcPts val="1220"/>
              </a:lnSpc>
              <a:spcBef>
                <a:spcPts val="204"/>
              </a:spcBef>
            </a:pPr>
            <a:r>
              <a:rPr dirty="0" sz="1050" spc="10">
                <a:solidFill>
                  <a:srgbClr val="008000"/>
                </a:solidFill>
                <a:latin typeface="Courier New"/>
                <a:cs typeface="Courier New"/>
              </a:rPr>
              <a:t>spirit</a:t>
            </a:r>
            <a:r>
              <a:rPr dirty="0" sz="1050" spc="10">
                <a:latin typeface="Courier New"/>
                <a:cs typeface="Courier New"/>
              </a:rPr>
              <a:t>.showAttributes();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“Increasing speed </a:t>
            </a:r>
            <a:r>
              <a:rPr dirty="0" sz="1050" spc="15">
                <a:solidFill>
                  <a:srgbClr val="993300"/>
                </a:solidFill>
                <a:latin typeface="Courier New"/>
                <a:cs typeface="Courier New"/>
              </a:rPr>
              <a:t>to </a:t>
            </a:r>
            <a:r>
              <a:rPr dirty="0" sz="1050" spc="10">
                <a:solidFill>
                  <a:srgbClr val="993300"/>
                </a:solidFill>
                <a:latin typeface="Courier New"/>
                <a:cs typeface="Courier New"/>
              </a:rPr>
              <a:t>3.”</a:t>
            </a:r>
            <a:r>
              <a:rPr dirty="0" sz="1050" spc="10">
                <a:latin typeface="Courier New"/>
                <a:cs typeface="Courier New"/>
              </a:rPr>
              <a:t>);  </a:t>
            </a:r>
            <a:r>
              <a:rPr dirty="0" sz="1050" spc="10">
                <a:solidFill>
                  <a:srgbClr val="008000"/>
                </a:solidFill>
                <a:latin typeface="Courier New"/>
                <a:cs typeface="Courier New"/>
              </a:rPr>
              <a:t>spirit</a:t>
            </a:r>
            <a:r>
              <a:rPr dirty="0" sz="1050" spc="10">
                <a:latin typeface="Courier New"/>
                <a:cs typeface="Courier New"/>
              </a:rPr>
              <a:t>.</a:t>
            </a:r>
            <a:r>
              <a:rPr dirty="0" sz="1050" spc="10">
                <a:solidFill>
                  <a:srgbClr val="008000"/>
                </a:solidFill>
                <a:latin typeface="Courier New"/>
                <a:cs typeface="Courier New"/>
              </a:rPr>
              <a:t>speed </a:t>
            </a:r>
            <a:r>
              <a:rPr dirty="0" sz="1050" spc="15">
                <a:latin typeface="Courier New"/>
                <a:cs typeface="Courier New"/>
              </a:rPr>
              <a:t>= 3;</a:t>
            </a:r>
            <a:endParaRPr sz="1050">
              <a:latin typeface="Courier New"/>
              <a:cs typeface="Courier New"/>
            </a:endParaRPr>
          </a:p>
          <a:p>
            <a:pPr marL="12700" marR="5080">
              <a:lnSpc>
                <a:spcPts val="1220"/>
              </a:lnSpc>
              <a:spcBef>
                <a:spcPts val="10"/>
              </a:spcBef>
            </a:pPr>
            <a:r>
              <a:rPr dirty="0" sz="1050" spc="10">
                <a:solidFill>
                  <a:srgbClr val="008000"/>
                </a:solidFill>
                <a:latin typeface="Courier New"/>
                <a:cs typeface="Courier New"/>
              </a:rPr>
              <a:t>spirit</a:t>
            </a:r>
            <a:r>
              <a:rPr dirty="0" sz="1050" spc="10">
                <a:latin typeface="Courier New"/>
                <a:cs typeface="Courier New"/>
              </a:rPr>
              <a:t>.showAttributes();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“Changing temperature </a:t>
            </a:r>
            <a:r>
              <a:rPr dirty="0" sz="1050" spc="15">
                <a:solidFill>
                  <a:srgbClr val="993300"/>
                </a:solidFill>
                <a:latin typeface="Courier New"/>
                <a:cs typeface="Courier New"/>
              </a:rPr>
              <a:t>to </a:t>
            </a:r>
            <a:r>
              <a:rPr dirty="0" sz="1050" spc="10">
                <a:solidFill>
                  <a:srgbClr val="993300"/>
                </a:solidFill>
                <a:latin typeface="Courier New"/>
                <a:cs typeface="Courier New"/>
              </a:rPr>
              <a:t>-90.”</a:t>
            </a:r>
            <a:r>
              <a:rPr dirty="0" sz="1050" spc="10">
                <a:latin typeface="Courier New"/>
                <a:cs typeface="Courier New"/>
              </a:rPr>
              <a:t>);  </a:t>
            </a:r>
            <a:r>
              <a:rPr dirty="0" sz="1050" spc="10">
                <a:solidFill>
                  <a:srgbClr val="008000"/>
                </a:solidFill>
                <a:latin typeface="Courier New"/>
                <a:cs typeface="Courier New"/>
              </a:rPr>
              <a:t>spirit</a:t>
            </a:r>
            <a:r>
              <a:rPr dirty="0" sz="1050" spc="10">
                <a:latin typeface="Courier New"/>
                <a:cs typeface="Courier New"/>
              </a:rPr>
              <a:t>.</a:t>
            </a:r>
            <a:r>
              <a:rPr dirty="0" sz="1050" spc="10">
                <a:solidFill>
                  <a:srgbClr val="008000"/>
                </a:solidFill>
                <a:latin typeface="Courier New"/>
                <a:cs typeface="Courier New"/>
              </a:rPr>
              <a:t>temperature </a:t>
            </a:r>
            <a:r>
              <a:rPr dirty="0" sz="1050" spc="15">
                <a:latin typeface="Courier New"/>
                <a:cs typeface="Courier New"/>
              </a:rPr>
              <a:t>= </a:t>
            </a:r>
            <a:r>
              <a:rPr dirty="0" sz="1050" spc="10">
                <a:latin typeface="Courier New"/>
                <a:cs typeface="Courier New"/>
              </a:rPr>
              <a:t>-90;</a:t>
            </a:r>
            <a:endParaRPr sz="1050">
              <a:latin typeface="Courier New"/>
              <a:cs typeface="Courier New"/>
            </a:endParaRPr>
          </a:p>
          <a:p>
            <a:pPr marL="12700" marR="251460">
              <a:lnSpc>
                <a:spcPts val="1220"/>
              </a:lnSpc>
              <a:spcBef>
                <a:spcPts val="15"/>
              </a:spcBef>
            </a:pPr>
            <a:r>
              <a:rPr dirty="0" sz="1050" spc="10">
                <a:solidFill>
                  <a:srgbClr val="008000"/>
                </a:solidFill>
                <a:latin typeface="Courier New"/>
                <a:cs typeface="Courier New"/>
              </a:rPr>
              <a:t>spirit</a:t>
            </a:r>
            <a:r>
              <a:rPr dirty="0" sz="1050" spc="10">
                <a:latin typeface="Courier New"/>
                <a:cs typeface="Courier New"/>
              </a:rPr>
              <a:t>.showAttributes();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“Checking the temperature.”</a:t>
            </a:r>
            <a:r>
              <a:rPr dirty="0" sz="1050" spc="10">
                <a:latin typeface="Courier New"/>
                <a:cs typeface="Courier New"/>
              </a:rPr>
              <a:t>);  </a:t>
            </a:r>
            <a:r>
              <a:rPr dirty="0" sz="1050" spc="10">
                <a:solidFill>
                  <a:srgbClr val="008000"/>
                </a:solidFill>
                <a:latin typeface="Courier New"/>
                <a:cs typeface="Courier New"/>
              </a:rPr>
              <a:t>spirit</a:t>
            </a:r>
            <a:r>
              <a:rPr dirty="0" sz="1050" spc="10">
                <a:latin typeface="Courier New"/>
                <a:cs typeface="Courier New"/>
              </a:rPr>
              <a:t>.checkTemperature();  </a:t>
            </a:r>
            <a:r>
              <a:rPr dirty="0" sz="1050" spc="10">
                <a:solidFill>
                  <a:srgbClr val="008000"/>
                </a:solidFill>
                <a:latin typeface="Courier New"/>
                <a:cs typeface="Courier New"/>
              </a:rPr>
              <a:t>spirit</a:t>
            </a:r>
            <a:r>
              <a:rPr dirty="0" sz="1050" spc="10">
                <a:latin typeface="Courier New"/>
                <a:cs typeface="Courier New"/>
              </a:rPr>
              <a:t>.showAttributes();</a:t>
            </a:r>
            <a:endParaRPr sz="1050">
              <a:latin typeface="Courier New"/>
              <a:cs typeface="Courier New"/>
            </a:endParaRPr>
          </a:p>
        </p:txBody>
      </p:sp>
      <p:sp>
        <p:nvSpPr>
          <p:cNvPr id="20" name="object 20"/>
          <p:cNvSpPr txBox="1"/>
          <p:nvPr/>
        </p:nvSpPr>
        <p:spPr>
          <a:xfrm>
            <a:off x="1349504" y="8767722"/>
            <a:ext cx="107950" cy="190500"/>
          </a:xfrm>
          <a:prstGeom prst="rect">
            <a:avLst/>
          </a:prstGeom>
        </p:spPr>
        <p:txBody>
          <a:bodyPr wrap="square" lIns="0" tIns="16510" rIns="0" bIns="0" rtlCol="0" vert="horz">
            <a:spAutoFit/>
          </a:bodyPr>
          <a:lstStyle/>
          <a:p>
            <a:pPr marL="12700">
              <a:lnSpc>
                <a:spcPct val="100000"/>
              </a:lnSpc>
              <a:spcBef>
                <a:spcPts val="130"/>
              </a:spcBef>
            </a:pPr>
            <a:r>
              <a:rPr dirty="0" sz="1050" spc="15">
                <a:latin typeface="Courier New"/>
                <a:cs typeface="Courier New"/>
              </a:rPr>
              <a:t>}</a:t>
            </a:r>
            <a:endParaRPr sz="1050">
              <a:latin typeface="Courier New"/>
              <a:cs typeface="Courier New"/>
            </a:endParaRPr>
          </a:p>
        </p:txBody>
      </p:sp>
      <p:sp>
        <p:nvSpPr>
          <p:cNvPr id="21" name="object 21"/>
          <p:cNvSpPr txBox="1"/>
          <p:nvPr/>
        </p:nvSpPr>
        <p:spPr>
          <a:xfrm>
            <a:off x="691328" y="6279936"/>
            <a:ext cx="436880" cy="2833370"/>
          </a:xfrm>
          <a:prstGeom prst="rect">
            <a:avLst/>
          </a:prstGeom>
        </p:spPr>
        <p:txBody>
          <a:bodyPr wrap="square" lIns="0" tIns="16510" rIns="0" bIns="0" rtlCol="0" vert="horz">
            <a:spAutoFit/>
          </a:bodyPr>
          <a:lstStyle/>
          <a:p>
            <a:pPr algn="ctr" marR="74295">
              <a:lnSpc>
                <a:spcPts val="1240"/>
              </a:lnSpc>
              <a:spcBef>
                <a:spcPts val="130"/>
              </a:spcBef>
            </a:pPr>
            <a:r>
              <a:rPr dirty="0" sz="1050" spc="15">
                <a:latin typeface="Courier New"/>
                <a:cs typeface="Courier New"/>
              </a:rPr>
              <a:t>2:</a:t>
            </a:r>
            <a:endParaRPr sz="1050">
              <a:latin typeface="Courier New"/>
              <a:cs typeface="Courier New"/>
            </a:endParaRPr>
          </a:p>
          <a:p>
            <a:pPr algn="ctr" marR="74295">
              <a:lnSpc>
                <a:spcPts val="1225"/>
              </a:lnSpc>
            </a:pPr>
            <a:r>
              <a:rPr dirty="0" sz="1050" spc="15">
                <a:latin typeface="Courier New"/>
                <a:cs typeface="Courier New"/>
              </a:rPr>
              <a:t>3:</a:t>
            </a:r>
            <a:endParaRPr sz="1050">
              <a:latin typeface="Courier New"/>
              <a:cs typeface="Courier New"/>
            </a:endParaRPr>
          </a:p>
          <a:p>
            <a:pPr algn="ctr" marR="74295">
              <a:lnSpc>
                <a:spcPts val="1225"/>
              </a:lnSpc>
            </a:pPr>
            <a:r>
              <a:rPr dirty="0" sz="1050" spc="15">
                <a:latin typeface="Courier New"/>
                <a:cs typeface="Courier New"/>
              </a:rPr>
              <a:t>4:</a:t>
            </a:r>
            <a:endParaRPr sz="1050">
              <a:latin typeface="Courier New"/>
              <a:cs typeface="Courier New"/>
            </a:endParaRPr>
          </a:p>
          <a:p>
            <a:pPr algn="ctr" marR="74295">
              <a:lnSpc>
                <a:spcPts val="1225"/>
              </a:lnSpc>
            </a:pPr>
            <a:r>
              <a:rPr dirty="0" sz="1050" spc="15">
                <a:latin typeface="Courier New"/>
                <a:cs typeface="Courier New"/>
              </a:rPr>
              <a:t>5:</a:t>
            </a:r>
            <a:endParaRPr sz="1050">
              <a:latin typeface="Courier New"/>
              <a:cs typeface="Courier New"/>
            </a:endParaRPr>
          </a:p>
          <a:p>
            <a:pPr algn="ctr" marR="74295">
              <a:lnSpc>
                <a:spcPts val="1225"/>
              </a:lnSpc>
            </a:pPr>
            <a:r>
              <a:rPr dirty="0" sz="1050" spc="15">
                <a:latin typeface="Courier New"/>
                <a:cs typeface="Courier New"/>
              </a:rPr>
              <a:t>6:</a:t>
            </a:r>
            <a:endParaRPr sz="1050">
              <a:latin typeface="Courier New"/>
              <a:cs typeface="Courier New"/>
            </a:endParaRPr>
          </a:p>
          <a:p>
            <a:pPr algn="ctr" marR="74295">
              <a:lnSpc>
                <a:spcPts val="1225"/>
              </a:lnSpc>
            </a:pPr>
            <a:r>
              <a:rPr dirty="0" sz="1050" spc="15">
                <a:latin typeface="Courier New"/>
                <a:cs typeface="Courier New"/>
              </a:rPr>
              <a:t>7:</a:t>
            </a:r>
            <a:endParaRPr sz="1050">
              <a:latin typeface="Courier New"/>
              <a:cs typeface="Courier New"/>
            </a:endParaRPr>
          </a:p>
          <a:p>
            <a:pPr algn="ctr" marR="74295">
              <a:lnSpc>
                <a:spcPts val="1225"/>
              </a:lnSpc>
            </a:pPr>
            <a:r>
              <a:rPr dirty="0" sz="1050" spc="15">
                <a:latin typeface="Courier New"/>
                <a:cs typeface="Courier New"/>
              </a:rPr>
              <a:t>8:</a:t>
            </a:r>
            <a:endParaRPr sz="1050">
              <a:latin typeface="Courier New"/>
              <a:cs typeface="Courier New"/>
            </a:endParaRPr>
          </a:p>
          <a:p>
            <a:pPr algn="ctr" marR="74295">
              <a:lnSpc>
                <a:spcPts val="1225"/>
              </a:lnSpc>
            </a:pPr>
            <a:r>
              <a:rPr dirty="0" sz="1050" spc="15">
                <a:latin typeface="Courier New"/>
                <a:cs typeface="Courier New"/>
              </a:rPr>
              <a:t>9:</a:t>
            </a:r>
            <a:endParaRPr sz="1050">
              <a:latin typeface="Courier New"/>
              <a:cs typeface="Courier New"/>
            </a:endParaRPr>
          </a:p>
          <a:p>
            <a:pPr algn="ctr" marR="156845">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16</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17</a:t>
            </a:r>
            <a:r>
              <a:rPr dirty="0" sz="1050" spc="15">
                <a:latin typeface="Courier New"/>
                <a:cs typeface="Courier New"/>
              </a:rPr>
              <a:t>:</a:t>
            </a:r>
            <a:endParaRPr sz="1050">
              <a:latin typeface="Courier New"/>
              <a:cs typeface="Courier New"/>
            </a:endParaRPr>
          </a:p>
          <a:p>
            <a:pPr algn="ctr" marR="156845">
              <a:lnSpc>
                <a:spcPts val="1225"/>
              </a:lnSpc>
            </a:pPr>
            <a:r>
              <a:rPr dirty="0" sz="1050" spc="10">
                <a:latin typeface="Courier New"/>
                <a:cs typeface="Courier New"/>
              </a:rPr>
              <a:t>18</a:t>
            </a:r>
            <a:r>
              <a:rPr dirty="0" sz="1050" spc="15">
                <a:latin typeface="Courier New"/>
                <a:cs typeface="Courier New"/>
              </a:rPr>
              <a:t>:</a:t>
            </a:r>
            <a:endParaRPr sz="1050">
              <a:latin typeface="Courier New"/>
              <a:cs typeface="Courier New"/>
            </a:endParaRPr>
          </a:p>
          <a:p>
            <a:pPr marL="12700">
              <a:lnSpc>
                <a:spcPts val="1240"/>
              </a:lnSpc>
            </a:pPr>
            <a:r>
              <a:rPr dirty="0" sz="1050" spc="10">
                <a:latin typeface="Courier New"/>
                <a:cs typeface="Courier New"/>
              </a:rPr>
              <a:t>19:</a:t>
            </a:r>
            <a:r>
              <a:rPr dirty="0" sz="1050" spc="-60">
                <a:latin typeface="Courier New"/>
                <a:cs typeface="Courier New"/>
              </a:rPr>
              <a:t> </a:t>
            </a:r>
            <a:r>
              <a:rPr dirty="0" sz="1050" spc="15">
                <a:latin typeface="Courier New"/>
                <a:cs typeface="Courier New"/>
              </a:rPr>
              <a:t>}</a:t>
            </a:r>
            <a:endParaRPr sz="1050">
              <a:latin typeface="Courier New"/>
              <a:cs typeface="Courier New"/>
            </a:endParaRPr>
          </a:p>
        </p:txBody>
      </p:sp>
      <p:sp>
        <p:nvSpPr>
          <p:cNvPr id="22" name="object 22"/>
          <p:cNvSpPr txBox="1"/>
          <p:nvPr/>
        </p:nvSpPr>
        <p:spPr>
          <a:xfrm>
            <a:off x="444532" y="9307352"/>
            <a:ext cx="6521450" cy="455295"/>
          </a:xfrm>
          <a:prstGeom prst="rect">
            <a:avLst/>
          </a:prstGeom>
        </p:spPr>
        <p:txBody>
          <a:bodyPr wrap="square" lIns="0" tIns="11430" rIns="0" bIns="0" rtlCol="0" vert="horz">
            <a:spAutoFit/>
          </a:bodyPr>
          <a:lstStyle/>
          <a:p>
            <a:pPr marL="12700">
              <a:lnSpc>
                <a:spcPts val="1700"/>
              </a:lnSpc>
              <a:spcBef>
                <a:spcPts val="90"/>
              </a:spcBef>
            </a:pPr>
            <a:r>
              <a:rPr dirty="0" sz="1450" spc="-10">
                <a:latin typeface="Times New Roman"/>
                <a:cs typeface="Times New Roman"/>
              </a:rPr>
              <a:t>When you choose File, Save to save the file, NetBeans automatically compiles it into</a:t>
            </a:r>
            <a:r>
              <a:rPr dirty="0" sz="1450" spc="140">
                <a:latin typeface="Times New Roman"/>
                <a:cs typeface="Times New Roman"/>
              </a:rPr>
              <a:t> </a:t>
            </a:r>
            <a:r>
              <a:rPr dirty="0" sz="1450" spc="-10">
                <a:latin typeface="Times New Roman"/>
                <a:cs typeface="Times New Roman"/>
              </a:rPr>
              <a:t>the</a:t>
            </a:r>
            <a:endParaRPr sz="1450">
              <a:latin typeface="Times New Roman"/>
              <a:cs typeface="Times New Roman"/>
            </a:endParaRPr>
          </a:p>
          <a:p>
            <a:pPr marL="12700">
              <a:lnSpc>
                <a:spcPts val="1700"/>
              </a:lnSpc>
            </a:pPr>
            <a:r>
              <a:rPr dirty="0" sz="1450" spc="-15">
                <a:latin typeface="Courier New"/>
                <a:cs typeface="Courier New"/>
              </a:rPr>
              <a:t>MarsApplication</a:t>
            </a:r>
            <a:r>
              <a:rPr dirty="0" sz="1450" spc="-445">
                <a:latin typeface="Courier New"/>
                <a:cs typeface="Courier New"/>
              </a:rPr>
              <a:t> </a:t>
            </a:r>
            <a:r>
              <a:rPr dirty="0" sz="1450" spc="-10">
                <a:latin typeface="Times New Roman"/>
                <a:cs typeface="Times New Roman"/>
              </a:rPr>
              <a:t>class, which contains bytecode for the </a:t>
            </a:r>
            <a:r>
              <a:rPr dirty="0" sz="1450" spc="-15">
                <a:latin typeface="Times New Roman"/>
                <a:cs typeface="Times New Roman"/>
              </a:rPr>
              <a:t>JVM </a:t>
            </a:r>
            <a:r>
              <a:rPr dirty="0" sz="1450" spc="-10">
                <a:latin typeface="Times New Roman"/>
                <a:cs typeface="Times New Roman"/>
              </a:rPr>
              <a:t>to run.</a:t>
            </a:r>
            <a:endParaRPr sz="145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9018234"/>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9530420"/>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39" y="10042611"/>
            <a:ext cx="91411" cy="9146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495" y="328849"/>
            <a:ext cx="6671309" cy="9854565"/>
          </a:xfrm>
          <a:prstGeom prst="rect">
            <a:avLst/>
          </a:prstGeom>
        </p:spPr>
        <p:txBody>
          <a:bodyPr wrap="square" lIns="0" tIns="96520" rIns="0" bIns="0" rtlCol="0" vert="horz">
            <a:spAutoFit/>
          </a:bodyPr>
          <a:lstStyle/>
          <a:p>
            <a:pPr marL="12700">
              <a:lnSpc>
                <a:spcPct val="100000"/>
              </a:lnSpc>
              <a:spcBef>
                <a:spcPts val="760"/>
              </a:spcBef>
            </a:pPr>
            <a:r>
              <a:rPr dirty="0" sz="1450" spc="-15">
                <a:latin typeface="Times New Roman"/>
                <a:cs typeface="Times New Roman"/>
              </a:rPr>
              <a:t>office </a:t>
            </a:r>
            <a:r>
              <a:rPr dirty="0" sz="1450" spc="-10">
                <a:latin typeface="Times New Roman"/>
                <a:cs typeface="Times New Roman"/>
              </a:rPr>
              <a:t>and created </a:t>
            </a:r>
            <a:r>
              <a:rPr dirty="0" sz="1450" spc="-5">
                <a:latin typeface="Times New Roman"/>
                <a:cs typeface="Times New Roman"/>
              </a:rPr>
              <a:t>a </a:t>
            </a:r>
            <a:r>
              <a:rPr dirty="0" sz="1450" spc="-10">
                <a:latin typeface="Times New Roman"/>
                <a:cs typeface="Times New Roman"/>
              </a:rPr>
              <a:t>new language that was suitable for his</a:t>
            </a:r>
            <a:r>
              <a:rPr dirty="0" sz="1450" spc="55">
                <a:latin typeface="Times New Roman"/>
                <a:cs typeface="Times New Roman"/>
              </a:rPr>
              <a:t> </a:t>
            </a:r>
            <a:r>
              <a:rPr dirty="0" sz="1450" spc="-10">
                <a:latin typeface="Times New Roman"/>
                <a:cs typeface="Times New Roman"/>
              </a:rPr>
              <a:t>project.</a:t>
            </a:r>
            <a:endParaRPr sz="1450">
              <a:latin typeface="Times New Roman"/>
              <a:cs typeface="Times New Roman"/>
            </a:endParaRPr>
          </a:p>
          <a:p>
            <a:pPr marL="12700" marR="427990">
              <a:lnSpc>
                <a:spcPts val="1660"/>
              </a:lnSpc>
              <a:spcBef>
                <a:spcPts val="785"/>
              </a:spcBef>
            </a:pPr>
            <a:r>
              <a:rPr dirty="0" sz="1450" spc="-10">
                <a:latin typeface="Times New Roman"/>
                <a:cs typeface="Times New Roman"/>
              </a:rPr>
              <a:t>Although that interactive TV </a:t>
            </a:r>
            <a:r>
              <a:rPr dirty="0" sz="1450" spc="-15">
                <a:latin typeface="Times New Roman"/>
                <a:cs typeface="Times New Roman"/>
              </a:rPr>
              <a:t>effort </a:t>
            </a:r>
            <a:r>
              <a:rPr dirty="0" sz="1450" spc="-10">
                <a:latin typeface="Times New Roman"/>
                <a:cs typeface="Times New Roman"/>
              </a:rPr>
              <a:t>flopped, </a:t>
            </a:r>
            <a:r>
              <a:rPr dirty="0" sz="1450" spc="-20">
                <a:latin typeface="Times New Roman"/>
                <a:cs typeface="Times New Roman"/>
              </a:rPr>
              <a:t>Gosling’s </a:t>
            </a:r>
            <a:r>
              <a:rPr dirty="0" sz="1450" spc="-10">
                <a:latin typeface="Times New Roman"/>
                <a:cs typeface="Times New Roman"/>
              </a:rPr>
              <a:t>language had unforeseen  applicability to </a:t>
            </a:r>
            <a:r>
              <a:rPr dirty="0" sz="1450" spc="-5">
                <a:latin typeface="Times New Roman"/>
                <a:cs typeface="Times New Roman"/>
              </a:rPr>
              <a:t>a </a:t>
            </a:r>
            <a:r>
              <a:rPr dirty="0" sz="1450" spc="-10">
                <a:latin typeface="Times New Roman"/>
                <a:cs typeface="Times New Roman"/>
              </a:rPr>
              <a:t>new medium that was becoming popular at the same time: the</a:t>
            </a:r>
            <a:r>
              <a:rPr dirty="0" sz="1450" spc="130">
                <a:latin typeface="Times New Roman"/>
                <a:cs typeface="Times New Roman"/>
              </a:rPr>
              <a:t> </a:t>
            </a:r>
            <a:r>
              <a:rPr dirty="0" sz="1450" spc="-40">
                <a:latin typeface="Times New Roman"/>
                <a:cs typeface="Times New Roman"/>
              </a:rPr>
              <a:t>Web.</a:t>
            </a:r>
            <a:endParaRPr sz="1450">
              <a:latin typeface="Times New Roman"/>
              <a:cs typeface="Times New Roman"/>
            </a:endParaRPr>
          </a:p>
          <a:p>
            <a:pPr marL="12700" marR="5080" indent="-635">
              <a:lnSpc>
                <a:spcPts val="1660"/>
              </a:lnSpc>
              <a:spcBef>
                <a:spcPts val="710"/>
              </a:spcBef>
            </a:pPr>
            <a:r>
              <a:rPr dirty="0" sz="1450" spc="-10">
                <a:latin typeface="Times New Roman"/>
                <a:cs typeface="Times New Roman"/>
              </a:rPr>
              <a:t>Java was released to the public for the first time in </a:t>
            </a:r>
            <a:r>
              <a:rPr dirty="0" sz="1450" spc="-5">
                <a:latin typeface="Times New Roman"/>
                <a:cs typeface="Times New Roman"/>
              </a:rPr>
              <a:t>1995. </a:t>
            </a:r>
            <a:r>
              <a:rPr dirty="0" sz="1450" spc="-10">
                <a:latin typeface="Times New Roman"/>
                <a:cs typeface="Times New Roman"/>
              </a:rPr>
              <a:t>Although most </a:t>
            </a:r>
            <a:r>
              <a:rPr dirty="0" sz="1450" spc="-5">
                <a:latin typeface="Times New Roman"/>
                <a:cs typeface="Times New Roman"/>
              </a:rPr>
              <a:t>of </a:t>
            </a:r>
            <a:r>
              <a:rPr dirty="0" sz="1450" spc="-10">
                <a:latin typeface="Times New Roman"/>
                <a:cs typeface="Times New Roman"/>
              </a:rPr>
              <a:t>the </a:t>
            </a:r>
            <a:r>
              <a:rPr dirty="0" sz="1450" spc="-15">
                <a:latin typeface="Times New Roman"/>
                <a:cs typeface="Times New Roman"/>
              </a:rPr>
              <a:t>language’s  </a:t>
            </a:r>
            <a:r>
              <a:rPr dirty="0" sz="1450" spc="-10">
                <a:latin typeface="Times New Roman"/>
                <a:cs typeface="Times New Roman"/>
              </a:rPr>
              <a:t>features were primitive compared with C++ (and Java today), special Java programs called  applets could </a:t>
            </a:r>
            <a:r>
              <a:rPr dirty="0" sz="1450" spc="-5">
                <a:latin typeface="Times New Roman"/>
                <a:cs typeface="Times New Roman"/>
              </a:rPr>
              <a:t>be </a:t>
            </a:r>
            <a:r>
              <a:rPr dirty="0" sz="1450" spc="-10">
                <a:latin typeface="Times New Roman"/>
                <a:cs typeface="Times New Roman"/>
              </a:rPr>
              <a:t>run as part </a:t>
            </a:r>
            <a:r>
              <a:rPr dirty="0" sz="1450" spc="-5">
                <a:latin typeface="Times New Roman"/>
                <a:cs typeface="Times New Roman"/>
              </a:rPr>
              <a:t>of </a:t>
            </a:r>
            <a:r>
              <a:rPr dirty="0" sz="1450" spc="-10">
                <a:latin typeface="Times New Roman"/>
                <a:cs typeface="Times New Roman"/>
              </a:rPr>
              <a:t>web pages on the most popular web browser at that time,  Netscape </a:t>
            </a:r>
            <a:r>
              <a:rPr dirty="0" sz="1450" spc="-20">
                <a:latin typeface="Times New Roman"/>
                <a:cs typeface="Times New Roman"/>
              </a:rPr>
              <a:t>Navigator.</a:t>
            </a:r>
            <a:endParaRPr sz="1450">
              <a:latin typeface="Times New Roman"/>
              <a:cs typeface="Times New Roman"/>
            </a:endParaRPr>
          </a:p>
          <a:p>
            <a:pPr marL="12700" marR="210185">
              <a:lnSpc>
                <a:spcPts val="1660"/>
              </a:lnSpc>
              <a:spcBef>
                <a:spcPts val="705"/>
              </a:spcBef>
            </a:pPr>
            <a:r>
              <a:rPr dirty="0" sz="1450" spc="-10">
                <a:latin typeface="Times New Roman"/>
                <a:cs typeface="Times New Roman"/>
              </a:rPr>
              <a:t>This functionality—the first interactive programming available on the </a:t>
            </a:r>
            <a:r>
              <a:rPr dirty="0" sz="1450" spc="-25">
                <a:latin typeface="Times New Roman"/>
                <a:cs typeface="Times New Roman"/>
              </a:rPr>
              <a:t>Web—drew </a:t>
            </a:r>
            <a:r>
              <a:rPr dirty="0" sz="1450" spc="-10">
                <a:latin typeface="Times New Roman"/>
                <a:cs typeface="Times New Roman"/>
              </a:rPr>
              <a:t>so  much attention to the new language that several hundred thousand programmers learned  Java in its first six</a:t>
            </a:r>
            <a:r>
              <a:rPr dirty="0" sz="1450" spc="10">
                <a:latin typeface="Times New Roman"/>
                <a:cs typeface="Times New Roman"/>
              </a:rPr>
              <a:t> </a:t>
            </a:r>
            <a:r>
              <a:rPr dirty="0" sz="1450" spc="-10">
                <a:latin typeface="Times New Roman"/>
                <a:cs typeface="Times New Roman"/>
              </a:rPr>
              <a:t>months.</a:t>
            </a:r>
            <a:endParaRPr sz="1450">
              <a:latin typeface="Times New Roman"/>
              <a:cs typeface="Times New Roman"/>
            </a:endParaRPr>
          </a:p>
          <a:p>
            <a:pPr marL="12700" marR="217804" indent="-635">
              <a:lnSpc>
                <a:spcPts val="1660"/>
              </a:lnSpc>
              <a:spcBef>
                <a:spcPts val="710"/>
              </a:spcBef>
            </a:pPr>
            <a:r>
              <a:rPr dirty="0" sz="1450" spc="-10">
                <a:latin typeface="Times New Roman"/>
                <a:cs typeface="Times New Roman"/>
              </a:rPr>
              <a:t>Even after the novelty </a:t>
            </a:r>
            <a:r>
              <a:rPr dirty="0" sz="1450" spc="-5">
                <a:latin typeface="Times New Roman"/>
                <a:cs typeface="Times New Roman"/>
              </a:rPr>
              <a:t>of </a:t>
            </a:r>
            <a:r>
              <a:rPr dirty="0" sz="1450" spc="-10">
                <a:latin typeface="Times New Roman"/>
                <a:cs typeface="Times New Roman"/>
              </a:rPr>
              <a:t>Java web programming wore </a:t>
            </a:r>
            <a:r>
              <a:rPr dirty="0" sz="1450" spc="-15">
                <a:latin typeface="Times New Roman"/>
                <a:cs typeface="Times New Roman"/>
              </a:rPr>
              <a:t>off, </a:t>
            </a:r>
            <a:r>
              <a:rPr dirty="0" sz="1450" spc="-10">
                <a:latin typeface="Times New Roman"/>
                <a:cs typeface="Times New Roman"/>
              </a:rPr>
              <a:t>the overall benefits </a:t>
            </a:r>
            <a:r>
              <a:rPr dirty="0" sz="1450" spc="-5">
                <a:latin typeface="Times New Roman"/>
                <a:cs typeface="Times New Roman"/>
              </a:rPr>
              <a:t>of </a:t>
            </a:r>
            <a:r>
              <a:rPr dirty="0" sz="1450" spc="-10">
                <a:latin typeface="Times New Roman"/>
                <a:cs typeface="Times New Roman"/>
              </a:rPr>
              <a:t>the  language became </a:t>
            </a:r>
            <a:r>
              <a:rPr dirty="0" sz="1450" spc="-20">
                <a:latin typeface="Times New Roman"/>
                <a:cs typeface="Times New Roman"/>
              </a:rPr>
              <a:t>clear, </a:t>
            </a:r>
            <a:r>
              <a:rPr dirty="0" sz="1450" spc="-10">
                <a:latin typeface="Times New Roman"/>
                <a:cs typeface="Times New Roman"/>
              </a:rPr>
              <a:t>and the programmers stuck around. There are more professional  Java programmers today than C++</a:t>
            </a:r>
            <a:r>
              <a:rPr dirty="0" sz="1450" spc="10">
                <a:latin typeface="Times New Roman"/>
                <a:cs typeface="Times New Roman"/>
              </a:rPr>
              <a:t> </a:t>
            </a:r>
            <a:r>
              <a:rPr dirty="0" sz="1450" spc="-10">
                <a:latin typeface="Times New Roman"/>
                <a:cs typeface="Times New Roman"/>
              </a:rPr>
              <a:t>programmers.</a:t>
            </a:r>
            <a:endParaRPr sz="1450">
              <a:latin typeface="Times New Roman"/>
              <a:cs typeface="Times New Roman"/>
            </a:endParaRPr>
          </a:p>
          <a:p>
            <a:pPr marL="12700" marR="67945">
              <a:lnSpc>
                <a:spcPts val="1660"/>
              </a:lnSpc>
              <a:spcBef>
                <a:spcPts val="710"/>
              </a:spcBef>
            </a:pPr>
            <a:r>
              <a:rPr dirty="0" sz="1450" spc="-10">
                <a:latin typeface="Times New Roman"/>
                <a:cs typeface="Times New Roman"/>
              </a:rPr>
              <a:t>Sun Microsystems controlled the development </a:t>
            </a:r>
            <a:r>
              <a:rPr dirty="0" sz="1450" spc="-5">
                <a:latin typeface="Times New Roman"/>
                <a:cs typeface="Times New Roman"/>
              </a:rPr>
              <a:t>of </a:t>
            </a:r>
            <a:r>
              <a:rPr dirty="0" sz="1450" spc="-10">
                <a:latin typeface="Times New Roman"/>
                <a:cs typeface="Times New Roman"/>
              </a:rPr>
              <a:t>the Java language from its inception  until </a:t>
            </a:r>
            <a:r>
              <a:rPr dirty="0" sz="1450" spc="-5">
                <a:latin typeface="Times New Roman"/>
                <a:cs typeface="Times New Roman"/>
              </a:rPr>
              <a:t>2010, </a:t>
            </a:r>
            <a:r>
              <a:rPr dirty="0" sz="1450" spc="-10">
                <a:latin typeface="Times New Roman"/>
                <a:cs typeface="Times New Roman"/>
              </a:rPr>
              <a:t>when the company was acquired by the database and enterprise software giant  Oracle in </a:t>
            </a:r>
            <a:r>
              <a:rPr dirty="0" sz="1450" spc="-5">
                <a:latin typeface="Times New Roman"/>
                <a:cs typeface="Times New Roman"/>
              </a:rPr>
              <a:t>a $7.4 </a:t>
            </a:r>
            <a:r>
              <a:rPr dirty="0" sz="1450" spc="-10">
                <a:latin typeface="Times New Roman"/>
                <a:cs typeface="Times New Roman"/>
              </a:rPr>
              <a:t>billion deal. Oracle, </a:t>
            </a:r>
            <a:r>
              <a:rPr dirty="0" sz="1450" spc="-5">
                <a:latin typeface="Times New Roman"/>
                <a:cs typeface="Times New Roman"/>
              </a:rPr>
              <a:t>a </a:t>
            </a:r>
            <a:r>
              <a:rPr dirty="0" sz="1450" spc="-10">
                <a:latin typeface="Times New Roman"/>
                <a:cs typeface="Times New Roman"/>
              </a:rPr>
              <a:t>longtime user </a:t>
            </a:r>
            <a:r>
              <a:rPr dirty="0" sz="1450" spc="-5">
                <a:latin typeface="Times New Roman"/>
                <a:cs typeface="Times New Roman"/>
              </a:rPr>
              <a:t>of </a:t>
            </a:r>
            <a:r>
              <a:rPr dirty="0" sz="1450" spc="-10">
                <a:latin typeface="Times New Roman"/>
                <a:cs typeface="Times New Roman"/>
              </a:rPr>
              <a:t>the language on its own products,  has </a:t>
            </a:r>
            <a:r>
              <a:rPr dirty="0" sz="1450" spc="-5">
                <a:latin typeface="Times New Roman"/>
                <a:cs typeface="Times New Roman"/>
              </a:rPr>
              <a:t>a </a:t>
            </a:r>
            <a:r>
              <a:rPr dirty="0" sz="1450" spc="-10">
                <a:latin typeface="Times New Roman"/>
                <a:cs typeface="Times New Roman"/>
              </a:rPr>
              <a:t>strong commitment to supporting Java and continues to increase its capabilities with  each new</a:t>
            </a:r>
            <a:r>
              <a:rPr dirty="0" sz="1450" spc="-5">
                <a:latin typeface="Times New Roman"/>
                <a:cs typeface="Times New Roman"/>
              </a:rPr>
              <a:t> </a:t>
            </a:r>
            <a:r>
              <a:rPr dirty="0" sz="1450" spc="-10">
                <a:latin typeface="Times New Roman"/>
                <a:cs typeface="Times New Roman"/>
              </a:rPr>
              <a:t>release.</a:t>
            </a:r>
            <a:endParaRPr sz="1450">
              <a:latin typeface="Times New Roman"/>
              <a:cs typeface="Times New Roman"/>
            </a:endParaRPr>
          </a:p>
          <a:p>
            <a:pPr marL="12700">
              <a:lnSpc>
                <a:spcPct val="100000"/>
              </a:lnSpc>
              <a:spcBef>
                <a:spcPts val="1315"/>
              </a:spcBef>
            </a:pPr>
            <a:r>
              <a:rPr dirty="0" sz="1650" spc="-5" b="1">
                <a:latin typeface="Times New Roman"/>
                <a:cs typeface="Times New Roman"/>
              </a:rPr>
              <a:t>Introduction to</a:t>
            </a:r>
            <a:r>
              <a:rPr dirty="0" sz="1650" b="1">
                <a:latin typeface="Times New Roman"/>
                <a:cs typeface="Times New Roman"/>
              </a:rPr>
              <a:t> Java</a:t>
            </a:r>
            <a:endParaRPr sz="1650">
              <a:latin typeface="Times New Roman"/>
              <a:cs typeface="Times New Roman"/>
            </a:endParaRPr>
          </a:p>
          <a:p>
            <a:pPr marL="12700" marR="63500">
              <a:lnSpc>
                <a:spcPts val="1660"/>
              </a:lnSpc>
              <a:spcBef>
                <a:spcPts val="795"/>
              </a:spcBef>
            </a:pPr>
            <a:r>
              <a:rPr dirty="0" sz="1450" spc="-10">
                <a:latin typeface="Times New Roman"/>
                <a:cs typeface="Times New Roman"/>
              </a:rPr>
              <a:t>Java is an object-oriented, platform-neutral, secure language designed to </a:t>
            </a:r>
            <a:r>
              <a:rPr dirty="0" sz="1450" spc="-5">
                <a:latin typeface="Times New Roman"/>
                <a:cs typeface="Times New Roman"/>
              </a:rPr>
              <a:t>be </a:t>
            </a:r>
            <a:r>
              <a:rPr dirty="0" sz="1450" spc="-10">
                <a:latin typeface="Times New Roman"/>
                <a:cs typeface="Times New Roman"/>
              </a:rPr>
              <a:t>easier to learn  than C++ and harder to misuse than C and</a:t>
            </a:r>
            <a:r>
              <a:rPr dirty="0" sz="1450" spc="30">
                <a:latin typeface="Times New Roman"/>
                <a:cs typeface="Times New Roman"/>
              </a:rPr>
              <a:t> </a:t>
            </a:r>
            <a:r>
              <a:rPr dirty="0" sz="1450" spc="-10">
                <a:latin typeface="Times New Roman"/>
                <a:cs typeface="Times New Roman"/>
              </a:rPr>
              <a:t>C++.</a:t>
            </a:r>
            <a:endParaRPr sz="1450">
              <a:latin typeface="Times New Roman"/>
              <a:cs typeface="Times New Roman"/>
            </a:endParaRPr>
          </a:p>
          <a:p>
            <a:pPr marL="12700" marR="7620" indent="-635">
              <a:lnSpc>
                <a:spcPts val="1660"/>
              </a:lnSpc>
              <a:spcBef>
                <a:spcPts val="710"/>
              </a:spcBef>
            </a:pPr>
            <a:r>
              <a:rPr dirty="0" sz="1450" spc="-10" i="1">
                <a:latin typeface="Times New Roman"/>
                <a:cs typeface="Times New Roman"/>
              </a:rPr>
              <a:t>Object-oriented </a:t>
            </a:r>
            <a:r>
              <a:rPr dirty="0" sz="1450" spc="-15" i="1">
                <a:latin typeface="Times New Roman"/>
                <a:cs typeface="Times New Roman"/>
              </a:rPr>
              <a:t>programming </a:t>
            </a:r>
            <a:r>
              <a:rPr dirty="0" sz="1450" spc="-10" i="1">
                <a:latin typeface="Times New Roman"/>
                <a:cs typeface="Times New Roman"/>
              </a:rPr>
              <a:t>(OOP)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software development methodology in which </a:t>
            </a:r>
            <a:r>
              <a:rPr dirty="0" sz="1450" spc="-5">
                <a:latin typeface="Times New Roman"/>
                <a:cs typeface="Times New Roman"/>
              </a:rPr>
              <a:t>a  </a:t>
            </a:r>
            <a:r>
              <a:rPr dirty="0" sz="1450" spc="-10">
                <a:latin typeface="Times New Roman"/>
                <a:cs typeface="Times New Roman"/>
              </a:rPr>
              <a:t>program is conceptualized as </a:t>
            </a:r>
            <a:r>
              <a:rPr dirty="0" sz="1450" spc="-5">
                <a:latin typeface="Times New Roman"/>
                <a:cs typeface="Times New Roman"/>
              </a:rPr>
              <a:t>a </a:t>
            </a:r>
            <a:r>
              <a:rPr dirty="0" sz="1450" spc="-10">
                <a:latin typeface="Times New Roman"/>
                <a:cs typeface="Times New Roman"/>
              </a:rPr>
              <a:t>group </a:t>
            </a:r>
            <a:r>
              <a:rPr dirty="0" sz="1450" spc="-5">
                <a:latin typeface="Times New Roman"/>
                <a:cs typeface="Times New Roman"/>
              </a:rPr>
              <a:t>of </a:t>
            </a:r>
            <a:r>
              <a:rPr dirty="0" sz="1450" spc="-10">
                <a:latin typeface="Times New Roman"/>
                <a:cs typeface="Times New Roman"/>
              </a:rPr>
              <a:t>objects that work </a:t>
            </a:r>
            <a:r>
              <a:rPr dirty="0" sz="1450" spc="-20">
                <a:latin typeface="Times New Roman"/>
                <a:cs typeface="Times New Roman"/>
              </a:rPr>
              <a:t>together. </a:t>
            </a:r>
            <a:r>
              <a:rPr dirty="0" sz="1450" spc="-10">
                <a:latin typeface="Times New Roman"/>
                <a:cs typeface="Times New Roman"/>
              </a:rPr>
              <a:t>Objects are created  from templates called </a:t>
            </a:r>
            <a:r>
              <a:rPr dirty="0" sz="1450" spc="-10" i="1">
                <a:latin typeface="Times New Roman"/>
                <a:cs typeface="Times New Roman"/>
              </a:rPr>
              <a:t>classes</a:t>
            </a:r>
            <a:r>
              <a:rPr dirty="0" sz="1450" spc="-10">
                <a:latin typeface="Times New Roman"/>
                <a:cs typeface="Times New Roman"/>
              </a:rPr>
              <a:t>, and they contain data and the statements required to use that  data. Java is primarily object-oriented, as you’ll see later today when you create </a:t>
            </a:r>
            <a:r>
              <a:rPr dirty="0" sz="1450" spc="-5">
                <a:latin typeface="Times New Roman"/>
                <a:cs typeface="Times New Roman"/>
              </a:rPr>
              <a:t>your </a:t>
            </a:r>
            <a:r>
              <a:rPr dirty="0" sz="1450" spc="-10">
                <a:latin typeface="Times New Roman"/>
                <a:cs typeface="Times New Roman"/>
              </a:rPr>
              <a:t>first  class and use it to create</a:t>
            </a:r>
            <a:r>
              <a:rPr dirty="0" sz="1450" spc="15">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marL="12700" marR="10160" indent="-635">
              <a:lnSpc>
                <a:spcPts val="1660"/>
              </a:lnSpc>
              <a:spcBef>
                <a:spcPts val="705"/>
              </a:spcBef>
            </a:pPr>
            <a:r>
              <a:rPr dirty="0" sz="1450" spc="-10" i="1">
                <a:latin typeface="Times New Roman"/>
                <a:cs typeface="Times New Roman"/>
              </a:rPr>
              <a:t>Platform neutrality </a:t>
            </a:r>
            <a:r>
              <a:rPr dirty="0" sz="1450" spc="-10">
                <a:latin typeface="Times New Roman"/>
                <a:cs typeface="Times New Roman"/>
              </a:rPr>
              <a:t>is </a:t>
            </a:r>
            <a:r>
              <a:rPr dirty="0" sz="1450" spc="-5">
                <a:latin typeface="Times New Roman"/>
                <a:cs typeface="Times New Roman"/>
              </a:rPr>
              <a:t>a </a:t>
            </a:r>
            <a:r>
              <a:rPr dirty="0" sz="1450" spc="-20">
                <a:latin typeface="Times New Roman"/>
                <a:cs typeface="Times New Roman"/>
              </a:rPr>
              <a:t>program’s </a:t>
            </a:r>
            <a:r>
              <a:rPr dirty="0" sz="1450" spc="-10">
                <a:latin typeface="Times New Roman"/>
                <a:cs typeface="Times New Roman"/>
              </a:rPr>
              <a:t>ability to run without modification in </a:t>
            </a:r>
            <a:r>
              <a:rPr dirty="0" sz="1450" spc="-15">
                <a:latin typeface="Times New Roman"/>
                <a:cs typeface="Times New Roman"/>
              </a:rPr>
              <a:t>different  </a:t>
            </a:r>
            <a:r>
              <a:rPr dirty="0" sz="1450" spc="-10">
                <a:latin typeface="Times New Roman"/>
                <a:cs typeface="Times New Roman"/>
              </a:rPr>
              <a:t>computing environments. Java programs are transformed into </a:t>
            </a:r>
            <a:r>
              <a:rPr dirty="0" sz="1450" spc="-5">
                <a:latin typeface="Times New Roman"/>
                <a:cs typeface="Times New Roman"/>
              </a:rPr>
              <a:t>a </a:t>
            </a:r>
            <a:r>
              <a:rPr dirty="0" sz="1450" spc="-10">
                <a:latin typeface="Times New Roman"/>
                <a:cs typeface="Times New Roman"/>
              </a:rPr>
              <a:t>format called </a:t>
            </a:r>
            <a:r>
              <a:rPr dirty="0" sz="1450" spc="-10" i="1">
                <a:latin typeface="Times New Roman"/>
                <a:cs typeface="Times New Roman"/>
              </a:rPr>
              <a:t>bytecode  </a:t>
            </a:r>
            <a:r>
              <a:rPr dirty="0" sz="1450" spc="-10">
                <a:latin typeface="Times New Roman"/>
                <a:cs typeface="Times New Roman"/>
              </a:rPr>
              <a:t>that can </a:t>
            </a:r>
            <a:r>
              <a:rPr dirty="0" sz="1450" spc="-5">
                <a:latin typeface="Times New Roman"/>
                <a:cs typeface="Times New Roman"/>
              </a:rPr>
              <a:t>be </a:t>
            </a:r>
            <a:r>
              <a:rPr dirty="0" sz="1450" spc="-10">
                <a:latin typeface="Times New Roman"/>
                <a:cs typeface="Times New Roman"/>
              </a:rPr>
              <a:t>run by any computer </a:t>
            </a:r>
            <a:r>
              <a:rPr dirty="0" sz="1450" spc="-5">
                <a:latin typeface="Times New Roman"/>
                <a:cs typeface="Times New Roman"/>
              </a:rPr>
              <a:t>or </a:t>
            </a:r>
            <a:r>
              <a:rPr dirty="0" sz="1450" spc="-10">
                <a:latin typeface="Times New Roman"/>
                <a:cs typeface="Times New Roman"/>
              </a:rPr>
              <a:t>device equipped with </a:t>
            </a:r>
            <a:r>
              <a:rPr dirty="0" sz="1450" spc="-5">
                <a:latin typeface="Times New Roman"/>
                <a:cs typeface="Times New Roman"/>
              </a:rPr>
              <a:t>a </a:t>
            </a:r>
            <a:r>
              <a:rPr dirty="0" sz="1450" spc="-10">
                <a:latin typeface="Times New Roman"/>
                <a:cs typeface="Times New Roman"/>
              </a:rPr>
              <a:t>Java </a:t>
            </a:r>
            <a:r>
              <a:rPr dirty="0" sz="1450" spc="-20">
                <a:latin typeface="Times New Roman"/>
                <a:cs typeface="Times New Roman"/>
              </a:rPr>
              <a:t>Virtual </a:t>
            </a:r>
            <a:r>
              <a:rPr dirty="0" sz="1450" spc="-10">
                <a:latin typeface="Times New Roman"/>
                <a:cs typeface="Times New Roman"/>
              </a:rPr>
              <a:t>Machine (JVM).  </a:t>
            </a:r>
            <a:r>
              <a:rPr dirty="0" sz="1450" spc="-60">
                <a:latin typeface="Times New Roman"/>
                <a:cs typeface="Times New Roman"/>
              </a:rPr>
              <a:t>You </a:t>
            </a:r>
            <a:r>
              <a:rPr dirty="0" sz="1450" spc="-10">
                <a:latin typeface="Times New Roman"/>
                <a:cs typeface="Times New Roman"/>
              </a:rPr>
              <a:t>can create </a:t>
            </a:r>
            <a:r>
              <a:rPr dirty="0" sz="1450" spc="-5">
                <a:latin typeface="Times New Roman"/>
                <a:cs typeface="Times New Roman"/>
              </a:rPr>
              <a:t>a </a:t>
            </a:r>
            <a:r>
              <a:rPr dirty="0" sz="1450" spc="-10">
                <a:latin typeface="Times New Roman"/>
                <a:cs typeface="Times New Roman"/>
              </a:rPr>
              <a:t>Java program on </a:t>
            </a:r>
            <a:r>
              <a:rPr dirty="0" sz="1450" spc="-5">
                <a:latin typeface="Times New Roman"/>
                <a:cs typeface="Times New Roman"/>
              </a:rPr>
              <a:t>a </a:t>
            </a:r>
            <a:r>
              <a:rPr dirty="0" sz="1450" spc="-20">
                <a:latin typeface="Times New Roman"/>
                <a:cs typeface="Times New Roman"/>
              </a:rPr>
              <a:t>Windows </a:t>
            </a:r>
            <a:r>
              <a:rPr dirty="0" sz="1450" spc="-10">
                <a:latin typeface="Times New Roman"/>
                <a:cs typeface="Times New Roman"/>
              </a:rPr>
              <a:t>10 machine that runs on </a:t>
            </a:r>
            <a:r>
              <a:rPr dirty="0" sz="1450" spc="-5">
                <a:latin typeface="Times New Roman"/>
                <a:cs typeface="Times New Roman"/>
              </a:rPr>
              <a:t>a </a:t>
            </a:r>
            <a:r>
              <a:rPr dirty="0" sz="1450" spc="-10">
                <a:latin typeface="Times New Roman"/>
                <a:cs typeface="Times New Roman"/>
              </a:rPr>
              <a:t>Linux web </a:t>
            </a:r>
            <a:r>
              <a:rPr dirty="0" sz="1450" spc="-20">
                <a:latin typeface="Times New Roman"/>
                <a:cs typeface="Times New Roman"/>
              </a:rPr>
              <a:t>server,  </a:t>
            </a:r>
            <a:r>
              <a:rPr dirty="0" sz="1450" spc="-10">
                <a:latin typeface="Times New Roman"/>
                <a:cs typeface="Times New Roman"/>
              </a:rPr>
              <a:t>an Apple Mac using OS </a:t>
            </a:r>
            <a:r>
              <a:rPr dirty="0" sz="1450" spc="-5">
                <a:latin typeface="Times New Roman"/>
                <a:cs typeface="Times New Roman"/>
              </a:rPr>
              <a:t>10.10, </a:t>
            </a:r>
            <a:r>
              <a:rPr dirty="0" sz="1450" spc="-10">
                <a:latin typeface="Times New Roman"/>
                <a:cs typeface="Times New Roman"/>
              </a:rPr>
              <a:t>and </a:t>
            </a:r>
            <a:r>
              <a:rPr dirty="0" sz="1450" spc="-5">
                <a:latin typeface="Times New Roman"/>
                <a:cs typeface="Times New Roman"/>
              </a:rPr>
              <a:t>a </a:t>
            </a:r>
            <a:r>
              <a:rPr dirty="0" sz="1450" spc="-10">
                <a:latin typeface="Times New Roman"/>
                <a:cs typeface="Times New Roman"/>
              </a:rPr>
              <a:t>Samsung Android phone. As long as </a:t>
            </a:r>
            <a:r>
              <a:rPr dirty="0" sz="1450" spc="-5">
                <a:latin typeface="Times New Roman"/>
                <a:cs typeface="Times New Roman"/>
              </a:rPr>
              <a:t>a </a:t>
            </a:r>
            <a:r>
              <a:rPr dirty="0" sz="1450" spc="-10">
                <a:latin typeface="Times New Roman"/>
                <a:cs typeface="Times New Roman"/>
              </a:rPr>
              <a:t>platform has </a:t>
            </a:r>
            <a:r>
              <a:rPr dirty="0" sz="1450" spc="-5">
                <a:latin typeface="Times New Roman"/>
                <a:cs typeface="Times New Roman"/>
              </a:rPr>
              <a:t>a  </a:t>
            </a:r>
            <a:r>
              <a:rPr dirty="0" sz="1450" spc="-10">
                <a:latin typeface="Times New Roman"/>
                <a:cs typeface="Times New Roman"/>
              </a:rPr>
              <a:t>JVM, it can run the</a:t>
            </a:r>
            <a:r>
              <a:rPr dirty="0" sz="1450" spc="10">
                <a:latin typeface="Times New Roman"/>
                <a:cs typeface="Times New Roman"/>
              </a:rPr>
              <a:t> </a:t>
            </a:r>
            <a:r>
              <a:rPr dirty="0" sz="1450" spc="-10">
                <a:latin typeface="Times New Roman"/>
                <a:cs typeface="Times New Roman"/>
              </a:rPr>
              <a:t>bytecode.</a:t>
            </a:r>
            <a:endParaRPr sz="1450">
              <a:latin typeface="Times New Roman"/>
              <a:cs typeface="Times New Roman"/>
            </a:endParaRPr>
          </a:p>
          <a:p>
            <a:pPr marL="12700" marR="80010" indent="-635">
              <a:lnSpc>
                <a:spcPts val="1660"/>
              </a:lnSpc>
              <a:spcBef>
                <a:spcPts val="695"/>
              </a:spcBef>
            </a:pPr>
            <a:r>
              <a:rPr dirty="0" sz="1450" spc="-10">
                <a:latin typeface="Times New Roman"/>
                <a:cs typeface="Times New Roman"/>
              </a:rPr>
              <a:t>Although the relative ease </a:t>
            </a:r>
            <a:r>
              <a:rPr dirty="0" sz="1450" spc="-5">
                <a:latin typeface="Times New Roman"/>
                <a:cs typeface="Times New Roman"/>
              </a:rPr>
              <a:t>of </a:t>
            </a:r>
            <a:r>
              <a:rPr dirty="0" sz="1450" spc="-10">
                <a:latin typeface="Times New Roman"/>
                <a:cs typeface="Times New Roman"/>
              </a:rPr>
              <a:t>learning </a:t>
            </a:r>
            <a:r>
              <a:rPr dirty="0" sz="1450" spc="-5">
                <a:latin typeface="Times New Roman"/>
                <a:cs typeface="Times New Roman"/>
              </a:rPr>
              <a:t>one </a:t>
            </a:r>
            <a:r>
              <a:rPr dirty="0" sz="1450" spc="-10">
                <a:latin typeface="Times New Roman"/>
                <a:cs typeface="Times New Roman"/>
              </a:rPr>
              <a:t>language over another is always </a:t>
            </a:r>
            <a:r>
              <a:rPr dirty="0" sz="1450" spc="-5">
                <a:latin typeface="Times New Roman"/>
                <a:cs typeface="Times New Roman"/>
              </a:rPr>
              <a:t>a </a:t>
            </a:r>
            <a:r>
              <a:rPr dirty="0" sz="1450" spc="-10">
                <a:latin typeface="Times New Roman"/>
                <a:cs typeface="Times New Roman"/>
              </a:rPr>
              <a:t>point </a:t>
            </a:r>
            <a:r>
              <a:rPr dirty="0" sz="1450" spc="-5">
                <a:latin typeface="Times New Roman"/>
                <a:cs typeface="Times New Roman"/>
              </a:rPr>
              <a:t>of  </a:t>
            </a:r>
            <a:r>
              <a:rPr dirty="0" sz="1450" spc="-10">
                <a:latin typeface="Times New Roman"/>
                <a:cs typeface="Times New Roman"/>
              </a:rPr>
              <a:t>contention among programmers, Java was designed to </a:t>
            </a:r>
            <a:r>
              <a:rPr dirty="0" sz="1450" spc="-5">
                <a:latin typeface="Times New Roman"/>
                <a:cs typeface="Times New Roman"/>
              </a:rPr>
              <a:t>be </a:t>
            </a:r>
            <a:r>
              <a:rPr dirty="0" sz="1450" spc="-10">
                <a:latin typeface="Times New Roman"/>
                <a:cs typeface="Times New Roman"/>
              </a:rPr>
              <a:t>easier than C++ primarily in the  following ways:</a:t>
            </a:r>
            <a:endParaRPr sz="1450">
              <a:latin typeface="Times New Roman"/>
              <a:cs typeface="Times New Roman"/>
            </a:endParaRPr>
          </a:p>
          <a:p>
            <a:pPr marL="441959" marR="581025" indent="27305">
              <a:lnSpc>
                <a:spcPts val="1660"/>
              </a:lnSpc>
              <a:spcBef>
                <a:spcPts val="710"/>
              </a:spcBef>
            </a:pPr>
            <a:r>
              <a:rPr dirty="0" sz="1450" spc="-10">
                <a:latin typeface="Times New Roman"/>
                <a:cs typeface="Times New Roman"/>
              </a:rPr>
              <a:t>Java automatically takes care </a:t>
            </a:r>
            <a:r>
              <a:rPr dirty="0" sz="1450" spc="-5">
                <a:latin typeface="Times New Roman"/>
                <a:cs typeface="Times New Roman"/>
              </a:rPr>
              <a:t>of </a:t>
            </a:r>
            <a:r>
              <a:rPr dirty="0" sz="1450" spc="-10">
                <a:latin typeface="Times New Roman"/>
                <a:cs typeface="Times New Roman"/>
              </a:rPr>
              <a:t>memory allocation and deallocation, freeing  programmers from this error-prone and complex</a:t>
            </a:r>
            <a:r>
              <a:rPr dirty="0" sz="1450" spc="15">
                <a:latin typeface="Times New Roman"/>
                <a:cs typeface="Times New Roman"/>
              </a:rPr>
              <a:t> </a:t>
            </a:r>
            <a:r>
              <a:rPr dirty="0" sz="1450" spc="-10">
                <a:latin typeface="Times New Roman"/>
                <a:cs typeface="Times New Roman"/>
              </a:rPr>
              <a:t>task.</a:t>
            </a:r>
            <a:endParaRPr sz="1450">
              <a:latin typeface="Times New Roman"/>
              <a:cs typeface="Times New Roman"/>
            </a:endParaRPr>
          </a:p>
          <a:p>
            <a:pPr marL="441959" marR="111760" indent="27305">
              <a:lnSpc>
                <a:spcPts val="1660"/>
              </a:lnSpc>
              <a:spcBef>
                <a:spcPts val="715"/>
              </a:spcBef>
            </a:pPr>
            <a:r>
              <a:rPr dirty="0" sz="1450" spc="-10">
                <a:latin typeface="Times New Roman"/>
                <a:cs typeface="Times New Roman"/>
              </a:rPr>
              <a:t>Java </a:t>
            </a:r>
            <a:r>
              <a:rPr dirty="0" sz="1450" spc="-15">
                <a:latin typeface="Times New Roman"/>
                <a:cs typeface="Times New Roman"/>
              </a:rPr>
              <a:t>doesn’t </a:t>
            </a:r>
            <a:r>
              <a:rPr dirty="0" sz="1450" spc="-10">
                <a:latin typeface="Times New Roman"/>
                <a:cs typeface="Times New Roman"/>
              </a:rPr>
              <a:t>include pointers, </a:t>
            </a:r>
            <a:r>
              <a:rPr dirty="0" sz="1450" spc="-5">
                <a:latin typeface="Times New Roman"/>
                <a:cs typeface="Times New Roman"/>
              </a:rPr>
              <a:t>a </a:t>
            </a:r>
            <a:r>
              <a:rPr dirty="0" sz="1450" spc="-10">
                <a:latin typeface="Times New Roman"/>
                <a:cs typeface="Times New Roman"/>
              </a:rPr>
              <a:t>powerful feature for experienced programmers that  can </a:t>
            </a:r>
            <a:r>
              <a:rPr dirty="0" sz="1450" spc="-5">
                <a:latin typeface="Times New Roman"/>
                <a:cs typeface="Times New Roman"/>
              </a:rPr>
              <a:t>be </a:t>
            </a:r>
            <a:r>
              <a:rPr dirty="0" sz="1450" spc="-10">
                <a:latin typeface="Times New Roman"/>
                <a:cs typeface="Times New Roman"/>
              </a:rPr>
              <a:t>easily misused and introduce major security</a:t>
            </a:r>
            <a:r>
              <a:rPr dirty="0" sz="1450" spc="30">
                <a:latin typeface="Times New Roman"/>
                <a:cs typeface="Times New Roman"/>
              </a:rPr>
              <a:t> </a:t>
            </a:r>
            <a:r>
              <a:rPr dirty="0" sz="1450" spc="-10">
                <a:latin typeface="Times New Roman"/>
                <a:cs typeface="Times New Roman"/>
              </a:rPr>
              <a:t>vulnerabilities.</a:t>
            </a:r>
            <a:endParaRPr sz="1450">
              <a:latin typeface="Times New Roman"/>
              <a:cs typeface="Times New Roman"/>
            </a:endParaRPr>
          </a:p>
          <a:p>
            <a:pPr marL="469265">
              <a:lnSpc>
                <a:spcPct val="100000"/>
              </a:lnSpc>
              <a:spcBef>
                <a:spcPts val="590"/>
              </a:spcBef>
            </a:pPr>
            <a:r>
              <a:rPr dirty="0" sz="1450" spc="-10">
                <a:latin typeface="Times New Roman"/>
                <a:cs typeface="Times New Roman"/>
              </a:rPr>
              <a:t>Java includes only single inheritance in object-oriented</a:t>
            </a:r>
            <a:r>
              <a:rPr dirty="0" sz="1450" spc="40">
                <a:latin typeface="Times New Roman"/>
                <a:cs typeface="Times New Roman"/>
              </a:rPr>
              <a:t> </a:t>
            </a:r>
            <a:r>
              <a:rPr dirty="0" sz="1450" spc="-10">
                <a:latin typeface="Times New Roman"/>
                <a:cs typeface="Times New Roman"/>
              </a:rPr>
              <a:t>programming.</a:t>
            </a:r>
            <a:endParaRPr sz="1450">
              <a:latin typeface="Times New Roman"/>
              <a:cs typeface="Times New Roman"/>
            </a:endParaRPr>
          </a:p>
        </p:txBody>
      </p:sp>
      <p:sp>
        <p:nvSpPr>
          <p:cNvPr id="6" name="object 6"/>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6</a:t>
            </a:fld>
            <a:r>
              <a:rPr dirty="0"/>
              <a:t> of</a:t>
            </a:r>
            <a:r>
              <a:rPr dirty="0" spc="-90"/>
              <a:t> </a:t>
            </a:r>
            <a:r>
              <a:rPr dirty="0"/>
              <a:t>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6</a:t>
            </a:fld>
            <a:r>
              <a:rPr dirty="0"/>
              <a:t> of</a:t>
            </a:r>
            <a:r>
              <a:rPr dirty="0" spc="-90"/>
              <a:t> </a:t>
            </a:r>
            <a:r>
              <a:rPr dirty="0"/>
              <a:t>24</a:t>
            </a:r>
          </a:p>
        </p:txBody>
      </p:sp>
      <p:sp>
        <p:nvSpPr>
          <p:cNvPr id="2" name="object 2"/>
          <p:cNvSpPr txBox="1"/>
          <p:nvPr/>
        </p:nvSpPr>
        <p:spPr>
          <a:xfrm>
            <a:off x="444495" y="417184"/>
            <a:ext cx="6593205" cy="8215630"/>
          </a:xfrm>
          <a:prstGeom prst="rect">
            <a:avLst/>
          </a:prstGeom>
        </p:spPr>
        <p:txBody>
          <a:bodyPr wrap="square" lIns="0" tIns="26670" rIns="0" bIns="0" rtlCol="0" vert="horz">
            <a:spAutoFit/>
          </a:bodyPr>
          <a:lstStyle/>
          <a:p>
            <a:pPr marL="12700" marR="345440">
              <a:lnSpc>
                <a:spcPts val="1660"/>
              </a:lnSpc>
              <a:spcBef>
                <a:spcPts val="210"/>
              </a:spcBef>
            </a:pPr>
            <a:r>
              <a:rPr dirty="0" sz="1450" spc="-10">
                <a:latin typeface="Times New Roman"/>
                <a:cs typeface="Times New Roman"/>
              </a:rPr>
              <a:t>The lack </a:t>
            </a:r>
            <a:r>
              <a:rPr dirty="0" sz="1450" spc="-5">
                <a:latin typeface="Times New Roman"/>
                <a:cs typeface="Times New Roman"/>
              </a:rPr>
              <a:t>of </a:t>
            </a:r>
            <a:r>
              <a:rPr dirty="0" sz="1450" spc="-10">
                <a:latin typeface="Times New Roman"/>
                <a:cs typeface="Times New Roman"/>
              </a:rPr>
              <a:t>pointers and the presence </a:t>
            </a:r>
            <a:r>
              <a:rPr dirty="0" sz="1450" spc="-5">
                <a:latin typeface="Times New Roman"/>
                <a:cs typeface="Times New Roman"/>
              </a:rPr>
              <a:t>of </a:t>
            </a:r>
            <a:r>
              <a:rPr dirty="0" sz="1450" spc="-10">
                <a:latin typeface="Times New Roman"/>
                <a:cs typeface="Times New Roman"/>
              </a:rPr>
              <a:t>automatic memory management are two key  elements </a:t>
            </a:r>
            <a:r>
              <a:rPr dirty="0" sz="1450" spc="-5">
                <a:latin typeface="Times New Roman"/>
                <a:cs typeface="Times New Roman"/>
              </a:rPr>
              <a:t>of </a:t>
            </a:r>
            <a:r>
              <a:rPr dirty="0" sz="1450" spc="-10">
                <a:latin typeface="Times New Roman"/>
                <a:cs typeface="Times New Roman"/>
              </a:rPr>
              <a:t>Java</a:t>
            </a:r>
            <a:r>
              <a:rPr dirty="0" sz="1450" spc="-5">
                <a:latin typeface="Times New Roman"/>
                <a:cs typeface="Times New Roman"/>
              </a:rPr>
              <a:t> </a:t>
            </a:r>
            <a:r>
              <a:rPr dirty="0" sz="1450" spc="-20">
                <a:latin typeface="Times New Roman"/>
                <a:cs typeface="Times New Roman"/>
              </a:rPr>
              <a:t>security.</a:t>
            </a:r>
            <a:endParaRPr sz="1450">
              <a:latin typeface="Times New Roman"/>
              <a:cs typeface="Times New Roman"/>
            </a:endParaRPr>
          </a:p>
          <a:p>
            <a:pPr marL="12700">
              <a:lnSpc>
                <a:spcPct val="100000"/>
              </a:lnSpc>
              <a:spcBef>
                <a:spcPts val="1330"/>
              </a:spcBef>
            </a:pPr>
            <a:r>
              <a:rPr dirty="0" sz="1650" spc="-5" b="1">
                <a:latin typeface="Times New Roman"/>
                <a:cs typeface="Times New Roman"/>
              </a:rPr>
              <a:t>Selecting </a:t>
            </a:r>
            <a:r>
              <a:rPr dirty="0" sz="1650" b="1">
                <a:latin typeface="Times New Roman"/>
                <a:cs typeface="Times New Roman"/>
              </a:rPr>
              <a:t>a </a:t>
            </a:r>
            <a:r>
              <a:rPr dirty="0" sz="1650" spc="-5" b="1">
                <a:latin typeface="Times New Roman"/>
                <a:cs typeface="Times New Roman"/>
              </a:rPr>
              <a:t>Development</a:t>
            </a:r>
            <a:r>
              <a:rPr dirty="0" sz="1650" b="1">
                <a:latin typeface="Times New Roman"/>
                <a:cs typeface="Times New Roman"/>
              </a:rPr>
              <a:t> </a:t>
            </a:r>
            <a:r>
              <a:rPr dirty="0" sz="1650" spc="-40" b="1">
                <a:latin typeface="Times New Roman"/>
                <a:cs typeface="Times New Roman"/>
              </a:rPr>
              <a:t>Tool</a:t>
            </a:r>
            <a:endParaRPr sz="1650">
              <a:latin typeface="Times New Roman"/>
              <a:cs typeface="Times New Roman"/>
            </a:endParaRPr>
          </a:p>
          <a:p>
            <a:pPr marL="12700" marR="342265">
              <a:lnSpc>
                <a:spcPts val="1660"/>
              </a:lnSpc>
              <a:spcBef>
                <a:spcPts val="790"/>
              </a:spcBef>
            </a:pPr>
            <a:r>
              <a:rPr dirty="0" sz="1450" spc="-10">
                <a:latin typeface="Times New Roman"/>
                <a:cs typeface="Times New Roman"/>
              </a:rPr>
              <a:t>Now that you’ve been introduced to Java as </a:t>
            </a:r>
            <a:r>
              <a:rPr dirty="0" sz="1450" spc="-5">
                <a:latin typeface="Times New Roman"/>
                <a:cs typeface="Times New Roman"/>
              </a:rPr>
              <a:t>a </a:t>
            </a:r>
            <a:r>
              <a:rPr dirty="0" sz="1450" spc="-15">
                <a:latin typeface="Times New Roman"/>
                <a:cs typeface="Times New Roman"/>
              </a:rPr>
              <a:t>spectator, </a:t>
            </a:r>
            <a:r>
              <a:rPr dirty="0" sz="1450" spc="-30">
                <a:latin typeface="Times New Roman"/>
                <a:cs typeface="Times New Roman"/>
              </a:rPr>
              <a:t>it’s </a:t>
            </a:r>
            <a:r>
              <a:rPr dirty="0" sz="1450" spc="-10">
                <a:latin typeface="Times New Roman"/>
                <a:cs typeface="Times New Roman"/>
              </a:rPr>
              <a:t>time to </a:t>
            </a:r>
            <a:r>
              <a:rPr dirty="0" sz="1450" spc="-5">
                <a:latin typeface="Times New Roman"/>
                <a:cs typeface="Times New Roman"/>
              </a:rPr>
              <a:t>put </a:t>
            </a:r>
            <a:r>
              <a:rPr dirty="0" sz="1450" spc="-10">
                <a:latin typeface="Times New Roman"/>
                <a:cs typeface="Times New Roman"/>
              </a:rPr>
              <a:t>some </a:t>
            </a:r>
            <a:r>
              <a:rPr dirty="0" sz="1450" spc="-5">
                <a:latin typeface="Times New Roman"/>
                <a:cs typeface="Times New Roman"/>
              </a:rPr>
              <a:t>of </a:t>
            </a:r>
            <a:r>
              <a:rPr dirty="0" sz="1450" spc="-10">
                <a:latin typeface="Times New Roman"/>
                <a:cs typeface="Times New Roman"/>
              </a:rPr>
              <a:t>these  concepts into play and create </a:t>
            </a:r>
            <a:r>
              <a:rPr dirty="0" sz="1450" spc="-5">
                <a:latin typeface="Times New Roman"/>
                <a:cs typeface="Times New Roman"/>
              </a:rPr>
              <a:t>your </a:t>
            </a:r>
            <a:r>
              <a:rPr dirty="0" sz="1450" spc="-10">
                <a:latin typeface="Times New Roman"/>
                <a:cs typeface="Times New Roman"/>
              </a:rPr>
              <a:t>first Java</a:t>
            </a:r>
            <a:r>
              <a:rPr dirty="0" sz="1450" spc="25">
                <a:latin typeface="Times New Roman"/>
                <a:cs typeface="Times New Roman"/>
              </a:rPr>
              <a:t> </a:t>
            </a:r>
            <a:r>
              <a:rPr dirty="0" sz="1450" spc="-10">
                <a:latin typeface="Times New Roman"/>
                <a:cs typeface="Times New Roman"/>
              </a:rPr>
              <a:t>program.</a:t>
            </a:r>
            <a:endParaRPr sz="1450">
              <a:latin typeface="Times New Roman"/>
              <a:cs typeface="Times New Roman"/>
            </a:endParaRPr>
          </a:p>
          <a:p>
            <a:pPr>
              <a:lnSpc>
                <a:spcPct val="100000"/>
              </a:lnSpc>
              <a:spcBef>
                <a:spcPts val="45"/>
              </a:spcBef>
            </a:pPr>
            <a:endParaRPr sz="1750">
              <a:latin typeface="Times New Roman"/>
              <a:cs typeface="Times New Roman"/>
            </a:endParaRPr>
          </a:p>
          <a:p>
            <a:pPr algn="just" marL="12700" marR="5080">
              <a:lnSpc>
                <a:spcPts val="1660"/>
              </a:lnSpc>
            </a:pPr>
            <a:r>
              <a:rPr dirty="0" sz="1450" spc="-10">
                <a:latin typeface="Times New Roman"/>
                <a:cs typeface="Times New Roman"/>
              </a:rPr>
              <a:t>Before you get started, you must have software on </a:t>
            </a:r>
            <a:r>
              <a:rPr dirty="0" sz="1450" spc="-5">
                <a:latin typeface="Times New Roman"/>
                <a:cs typeface="Times New Roman"/>
              </a:rPr>
              <a:t>your </a:t>
            </a:r>
            <a:r>
              <a:rPr dirty="0" sz="1450" spc="-10">
                <a:latin typeface="Times New Roman"/>
                <a:cs typeface="Times New Roman"/>
              </a:rPr>
              <a:t>computer that can </a:t>
            </a:r>
            <a:r>
              <a:rPr dirty="0" sz="1450" spc="-5">
                <a:latin typeface="Times New Roman"/>
                <a:cs typeface="Times New Roman"/>
              </a:rPr>
              <a:t>be </a:t>
            </a:r>
            <a:r>
              <a:rPr dirty="0" sz="1450" spc="-10">
                <a:latin typeface="Times New Roman"/>
                <a:cs typeface="Times New Roman"/>
              </a:rPr>
              <a:t>used to edit,  prepare, and run Java programs that use the most up-to-date version </a:t>
            </a:r>
            <a:r>
              <a:rPr dirty="0" sz="1450" spc="-5">
                <a:latin typeface="Times New Roman"/>
                <a:cs typeface="Times New Roman"/>
              </a:rPr>
              <a:t>of </a:t>
            </a:r>
            <a:r>
              <a:rPr dirty="0" sz="1450" spc="-10">
                <a:latin typeface="Times New Roman"/>
                <a:cs typeface="Times New Roman"/>
              </a:rPr>
              <a:t>the language: Java  </a:t>
            </a:r>
            <a:r>
              <a:rPr dirty="0" sz="1450" spc="-5">
                <a:latin typeface="Times New Roman"/>
                <a:cs typeface="Times New Roman"/>
              </a:rPr>
              <a:t>8.</a:t>
            </a:r>
            <a:endParaRPr sz="1450">
              <a:latin typeface="Times New Roman"/>
              <a:cs typeface="Times New Roman"/>
            </a:endParaRPr>
          </a:p>
          <a:p>
            <a:pPr>
              <a:lnSpc>
                <a:spcPct val="100000"/>
              </a:lnSpc>
            </a:pPr>
            <a:endParaRPr sz="1600">
              <a:latin typeface="Times New Roman"/>
              <a:cs typeface="Times New Roman"/>
            </a:endParaRPr>
          </a:p>
          <a:p>
            <a:pPr>
              <a:lnSpc>
                <a:spcPct val="100000"/>
              </a:lnSpc>
            </a:pPr>
            <a:endParaRPr sz="1450">
              <a:latin typeface="Times New Roman"/>
              <a:cs typeface="Times New Roman"/>
            </a:endParaRPr>
          </a:p>
          <a:p>
            <a:pPr marL="12700" marR="81280" indent="-635">
              <a:lnSpc>
                <a:spcPts val="1660"/>
              </a:lnSpc>
            </a:pPr>
            <a:r>
              <a:rPr dirty="0" sz="1450" spc="-10">
                <a:latin typeface="Times New Roman"/>
                <a:cs typeface="Times New Roman"/>
              </a:rPr>
              <a:t>Several popular integrated development environments (IDEs) for Java support version </a:t>
            </a:r>
            <a:r>
              <a:rPr dirty="0" sz="1450" spc="-5">
                <a:latin typeface="Times New Roman"/>
                <a:cs typeface="Times New Roman"/>
              </a:rPr>
              <a:t>8,  </a:t>
            </a:r>
            <a:r>
              <a:rPr dirty="0" sz="1450" spc="-10">
                <a:latin typeface="Times New Roman"/>
                <a:cs typeface="Times New Roman"/>
              </a:rPr>
              <a:t>including IntelliJ IDEA and the open source software</a:t>
            </a:r>
            <a:r>
              <a:rPr dirty="0" sz="1450" spc="-45">
                <a:latin typeface="Times New Roman"/>
                <a:cs typeface="Times New Roman"/>
              </a:rPr>
              <a:t> </a:t>
            </a:r>
            <a:r>
              <a:rPr dirty="0" sz="1450" spc="-10">
                <a:latin typeface="Times New Roman"/>
                <a:cs typeface="Times New Roman"/>
              </a:rPr>
              <a:t>Eclipse.</a:t>
            </a:r>
            <a:endParaRPr sz="1450">
              <a:latin typeface="Times New Roman"/>
              <a:cs typeface="Times New Roman"/>
            </a:endParaRPr>
          </a:p>
          <a:p>
            <a:pPr>
              <a:lnSpc>
                <a:spcPct val="100000"/>
              </a:lnSpc>
            </a:pPr>
            <a:endParaRPr sz="1600">
              <a:latin typeface="Times New Roman"/>
              <a:cs typeface="Times New Roman"/>
            </a:endParaRPr>
          </a:p>
          <a:p>
            <a:pPr>
              <a:lnSpc>
                <a:spcPct val="100000"/>
              </a:lnSpc>
              <a:spcBef>
                <a:spcPts val="5"/>
              </a:spcBef>
            </a:pPr>
            <a:endParaRPr sz="1800">
              <a:latin typeface="Times New Roman"/>
              <a:cs typeface="Times New Roman"/>
            </a:endParaRPr>
          </a:p>
          <a:p>
            <a:pPr marL="12700" marR="41275" indent="-635">
              <a:lnSpc>
                <a:spcPts val="1660"/>
              </a:lnSpc>
            </a:pPr>
            <a:r>
              <a:rPr dirty="0" sz="1450" spc="-10">
                <a:latin typeface="Times New Roman"/>
                <a:cs typeface="Times New Roman"/>
              </a:rPr>
              <a:t>If you are learning to use these tools at the same time as you are learning Java, it can </a:t>
            </a:r>
            <a:r>
              <a:rPr dirty="0" sz="1450" spc="-5">
                <a:latin typeface="Times New Roman"/>
                <a:cs typeface="Times New Roman"/>
              </a:rPr>
              <a:t>be a  </a:t>
            </a:r>
            <a:r>
              <a:rPr dirty="0" sz="1450" spc="-10">
                <a:latin typeface="Times New Roman"/>
                <a:cs typeface="Times New Roman"/>
              </a:rPr>
              <a:t>daunting task. Most IDEs are aimed primarily at experienced programmers who want to  </a:t>
            </a:r>
            <a:r>
              <a:rPr dirty="0" sz="1450" spc="-5">
                <a:latin typeface="Times New Roman"/>
                <a:cs typeface="Times New Roman"/>
              </a:rPr>
              <a:t>be </a:t>
            </a:r>
            <a:r>
              <a:rPr dirty="0" sz="1450" spc="-10">
                <a:latin typeface="Times New Roman"/>
                <a:cs typeface="Times New Roman"/>
              </a:rPr>
              <a:t>more productive, </a:t>
            </a:r>
            <a:r>
              <a:rPr dirty="0" sz="1450" spc="-5">
                <a:latin typeface="Times New Roman"/>
                <a:cs typeface="Times New Roman"/>
              </a:rPr>
              <a:t>not </a:t>
            </a:r>
            <a:r>
              <a:rPr dirty="0" sz="1450" spc="-10">
                <a:latin typeface="Times New Roman"/>
                <a:cs typeface="Times New Roman"/>
              </a:rPr>
              <a:t>new people who are taking their first foray into </a:t>
            </a:r>
            <a:r>
              <a:rPr dirty="0" sz="1450" spc="-5">
                <a:latin typeface="Times New Roman"/>
                <a:cs typeface="Times New Roman"/>
              </a:rPr>
              <a:t>a </a:t>
            </a:r>
            <a:r>
              <a:rPr dirty="0" sz="1450" spc="-10">
                <a:latin typeface="Times New Roman"/>
                <a:cs typeface="Times New Roman"/>
              </a:rPr>
              <a:t>new</a:t>
            </a:r>
            <a:r>
              <a:rPr dirty="0" sz="1450" spc="140">
                <a:latin typeface="Times New Roman"/>
                <a:cs typeface="Times New Roman"/>
              </a:rPr>
              <a:t> </a:t>
            </a:r>
            <a:r>
              <a:rPr dirty="0" sz="1450" spc="-10">
                <a:latin typeface="Times New Roman"/>
                <a:cs typeface="Times New Roman"/>
              </a:rPr>
              <a:t>language.</a:t>
            </a:r>
            <a:endParaRPr sz="1450">
              <a:latin typeface="Times New Roman"/>
              <a:cs typeface="Times New Roman"/>
            </a:endParaRPr>
          </a:p>
          <a:p>
            <a:pPr marL="12700" marR="223520">
              <a:lnSpc>
                <a:spcPts val="1660"/>
              </a:lnSpc>
              <a:spcBef>
                <a:spcPts val="710"/>
              </a:spcBef>
            </a:pPr>
            <a:r>
              <a:rPr dirty="0" sz="1450" spc="-10">
                <a:latin typeface="Times New Roman"/>
                <a:cs typeface="Times New Roman"/>
              </a:rPr>
              <a:t>The simplest tool for Java development is the Java Development Kit, which is free and  can </a:t>
            </a:r>
            <a:r>
              <a:rPr dirty="0" sz="1450" spc="-5">
                <a:latin typeface="Times New Roman"/>
                <a:cs typeface="Times New Roman"/>
              </a:rPr>
              <a:t>be </a:t>
            </a:r>
            <a:r>
              <a:rPr dirty="0" sz="1450" spc="-10">
                <a:latin typeface="Times New Roman"/>
                <a:cs typeface="Times New Roman"/>
              </a:rPr>
              <a:t>downloaded from </a:t>
            </a:r>
            <a:r>
              <a:rPr dirty="0" u="sng" sz="1450" spc="-10">
                <a:solidFill>
                  <a:srgbClr val="0000ED"/>
                </a:solidFill>
                <a:uFill>
                  <a:solidFill>
                    <a:srgbClr val="0000ED"/>
                  </a:solidFill>
                </a:uFill>
                <a:latin typeface="Times New Roman"/>
                <a:cs typeface="Times New Roman"/>
                <a:hlinkClick r:id="rId2"/>
              </a:rPr>
              <a:t>www.oracle.com/technetwork/java/javase/downloads</a:t>
            </a:r>
            <a:r>
              <a:rPr dirty="0" sz="1450" spc="-10">
                <a:latin typeface="Times New Roman"/>
                <a:cs typeface="Times New Roman"/>
              </a:rPr>
              <a:t>.</a:t>
            </a:r>
            <a:endParaRPr sz="1450">
              <a:latin typeface="Times New Roman"/>
              <a:cs typeface="Times New Roman"/>
            </a:endParaRPr>
          </a:p>
          <a:p>
            <a:pPr marL="12700" marR="305435">
              <a:lnSpc>
                <a:spcPts val="1660"/>
              </a:lnSpc>
              <a:spcBef>
                <a:spcPts val="715"/>
              </a:spcBef>
            </a:pPr>
            <a:r>
              <a:rPr dirty="0" sz="1450" spc="-10">
                <a:latin typeface="Times New Roman"/>
                <a:cs typeface="Times New Roman"/>
              </a:rPr>
              <a:t>Whenever Oracle releases </a:t>
            </a:r>
            <a:r>
              <a:rPr dirty="0" sz="1450" spc="-5">
                <a:latin typeface="Times New Roman"/>
                <a:cs typeface="Times New Roman"/>
              </a:rPr>
              <a:t>a </a:t>
            </a:r>
            <a:r>
              <a:rPr dirty="0" sz="1450" spc="-10">
                <a:latin typeface="Times New Roman"/>
                <a:cs typeface="Times New Roman"/>
              </a:rPr>
              <a:t>new version </a:t>
            </a:r>
            <a:r>
              <a:rPr dirty="0" sz="1450" spc="-5">
                <a:latin typeface="Times New Roman"/>
                <a:cs typeface="Times New Roman"/>
              </a:rPr>
              <a:t>of </a:t>
            </a:r>
            <a:r>
              <a:rPr dirty="0" sz="1450" spc="-10">
                <a:latin typeface="Times New Roman"/>
                <a:cs typeface="Times New Roman"/>
              </a:rPr>
              <a:t>Java, it also makes </a:t>
            </a:r>
            <a:r>
              <a:rPr dirty="0" sz="1450" spc="-5">
                <a:latin typeface="Times New Roman"/>
                <a:cs typeface="Times New Roman"/>
              </a:rPr>
              <a:t>a </a:t>
            </a:r>
            <a:r>
              <a:rPr dirty="0" sz="1450" spc="-10">
                <a:latin typeface="Times New Roman"/>
                <a:cs typeface="Times New Roman"/>
              </a:rPr>
              <a:t>free development kit  available over the </a:t>
            </a:r>
            <a:r>
              <a:rPr dirty="0" sz="1450" spc="-50">
                <a:latin typeface="Times New Roman"/>
                <a:cs typeface="Times New Roman"/>
              </a:rPr>
              <a:t>Web </a:t>
            </a:r>
            <a:r>
              <a:rPr dirty="0" sz="1450" spc="-10">
                <a:latin typeface="Times New Roman"/>
                <a:cs typeface="Times New Roman"/>
              </a:rPr>
              <a:t>to support that version. The current release is Java SE  Development Kit </a:t>
            </a:r>
            <a:r>
              <a:rPr dirty="0" sz="1450" spc="15">
                <a:latin typeface="Times New Roman"/>
                <a:cs typeface="Times New Roman"/>
              </a:rPr>
              <a:t>8.</a:t>
            </a:r>
            <a:r>
              <a:rPr dirty="0" baseline="1984" sz="2100" spc="22">
                <a:latin typeface="Times New Roman"/>
                <a:cs typeface="Times New Roman"/>
              </a:rPr>
              <a:t>(or</a:t>
            </a:r>
            <a:r>
              <a:rPr dirty="0" baseline="1984" sz="2100" spc="7">
                <a:latin typeface="Times New Roman"/>
                <a:cs typeface="Times New Roman"/>
              </a:rPr>
              <a:t> </a:t>
            </a:r>
            <a:r>
              <a:rPr dirty="0" baseline="1984" sz="2100">
                <a:latin typeface="Times New Roman"/>
                <a:cs typeface="Times New Roman"/>
              </a:rPr>
              <a:t>newer)</a:t>
            </a:r>
            <a:endParaRPr baseline="1984" sz="2100">
              <a:latin typeface="Times New Roman"/>
              <a:cs typeface="Times New Roman"/>
            </a:endParaRPr>
          </a:p>
          <a:p>
            <a:pPr marL="12700" marR="36195" indent="-635">
              <a:lnSpc>
                <a:spcPts val="1660"/>
              </a:lnSpc>
              <a:spcBef>
                <a:spcPts val="710"/>
              </a:spcBef>
            </a:pPr>
            <a:r>
              <a:rPr dirty="0" sz="1450" spc="-10">
                <a:latin typeface="Times New Roman"/>
                <a:cs typeface="Times New Roman"/>
              </a:rPr>
              <a:t>The drawback </a:t>
            </a:r>
            <a:r>
              <a:rPr dirty="0" sz="1450" spc="-5">
                <a:latin typeface="Times New Roman"/>
                <a:cs typeface="Times New Roman"/>
              </a:rPr>
              <a:t>of </a:t>
            </a:r>
            <a:r>
              <a:rPr dirty="0" sz="1450" spc="-10">
                <a:latin typeface="Times New Roman"/>
                <a:cs typeface="Times New Roman"/>
              </a:rPr>
              <a:t>developing Java programs with the JDK is that it is </a:t>
            </a:r>
            <a:r>
              <a:rPr dirty="0" sz="1450" spc="-5">
                <a:latin typeface="Times New Roman"/>
                <a:cs typeface="Times New Roman"/>
              </a:rPr>
              <a:t>a </a:t>
            </a:r>
            <a:r>
              <a:rPr dirty="0" sz="1450" spc="-10">
                <a:latin typeface="Times New Roman"/>
                <a:cs typeface="Times New Roman"/>
              </a:rPr>
              <a:t>set </a:t>
            </a:r>
            <a:r>
              <a:rPr dirty="0" sz="1450" spc="-5">
                <a:latin typeface="Times New Roman"/>
                <a:cs typeface="Times New Roman"/>
              </a:rPr>
              <a:t>of </a:t>
            </a:r>
            <a:r>
              <a:rPr dirty="0" sz="1450" spc="-10">
                <a:latin typeface="Times New Roman"/>
                <a:cs typeface="Times New Roman"/>
              </a:rPr>
              <a:t>command-  line tools. Therefore, it has no graphical user interface for editing programs, turning them  into Java classes, and testing them. (A command line is simply </a:t>
            </a:r>
            <a:r>
              <a:rPr dirty="0" sz="1450" spc="-5">
                <a:latin typeface="Times New Roman"/>
                <a:cs typeface="Times New Roman"/>
              </a:rPr>
              <a:t>a </a:t>
            </a:r>
            <a:r>
              <a:rPr dirty="0" sz="1450" spc="-10">
                <a:latin typeface="Times New Roman"/>
                <a:cs typeface="Times New Roman"/>
              </a:rPr>
              <a:t>prompt for typing text  commands. </a:t>
            </a:r>
            <a:r>
              <a:rPr dirty="0" sz="1450" spc="-30">
                <a:latin typeface="Times New Roman"/>
                <a:cs typeface="Times New Roman"/>
              </a:rPr>
              <a:t>It’s </a:t>
            </a:r>
            <a:r>
              <a:rPr dirty="0" sz="1450" spc="-10">
                <a:latin typeface="Times New Roman"/>
                <a:cs typeface="Times New Roman"/>
              </a:rPr>
              <a:t>available in </a:t>
            </a:r>
            <a:r>
              <a:rPr dirty="0" sz="1450" spc="-20">
                <a:latin typeface="Times New Roman"/>
                <a:cs typeface="Times New Roman"/>
              </a:rPr>
              <a:t>Windows </a:t>
            </a:r>
            <a:r>
              <a:rPr dirty="0" sz="1450" spc="-10">
                <a:latin typeface="Times New Roman"/>
                <a:cs typeface="Times New Roman"/>
              </a:rPr>
              <a:t>as the program Command</a:t>
            </a:r>
            <a:r>
              <a:rPr dirty="0" sz="1450" spc="75">
                <a:latin typeface="Times New Roman"/>
                <a:cs typeface="Times New Roman"/>
              </a:rPr>
              <a:t> </a:t>
            </a:r>
            <a:r>
              <a:rPr dirty="0" sz="1450" spc="-10">
                <a:latin typeface="Times New Roman"/>
                <a:cs typeface="Times New Roman"/>
              </a:rPr>
              <a:t>Prompt.)</a:t>
            </a:r>
            <a:endParaRPr sz="1450">
              <a:latin typeface="Times New Roman"/>
              <a:cs typeface="Times New Roman"/>
            </a:endParaRPr>
          </a:p>
          <a:p>
            <a:pPr marL="12700" marR="24765">
              <a:lnSpc>
                <a:spcPct val="95600"/>
              </a:lnSpc>
              <a:spcBef>
                <a:spcPts val="660"/>
              </a:spcBef>
            </a:pPr>
            <a:r>
              <a:rPr dirty="0" sz="1450" spc="-10">
                <a:latin typeface="Times New Roman"/>
                <a:cs typeface="Times New Roman"/>
              </a:rPr>
              <a:t>Oracle </a:t>
            </a:r>
            <a:r>
              <a:rPr dirty="0" sz="1450" spc="-15">
                <a:latin typeface="Times New Roman"/>
                <a:cs typeface="Times New Roman"/>
              </a:rPr>
              <a:t>offers </a:t>
            </a:r>
            <a:r>
              <a:rPr dirty="0" sz="1450" spc="-10">
                <a:latin typeface="Times New Roman"/>
                <a:cs typeface="Times New Roman"/>
              </a:rPr>
              <a:t>an excellent free IDE for Java programmers called NetBeans on the website  </a:t>
            </a:r>
            <a:r>
              <a:rPr dirty="0" u="sng" sz="1450" spc="-15">
                <a:solidFill>
                  <a:srgbClr val="0000ED"/>
                </a:solidFill>
                <a:uFill>
                  <a:solidFill>
                    <a:srgbClr val="0000ED"/>
                  </a:solidFill>
                </a:uFill>
                <a:latin typeface="Times New Roman"/>
                <a:cs typeface="Times New Roman"/>
                <a:hlinkClick r:id="rId3"/>
              </a:rPr>
              <a:t>www.netbeans.org</a:t>
            </a:r>
            <a:r>
              <a:rPr dirty="0" sz="1450" spc="-15">
                <a:latin typeface="Times New Roman"/>
                <a:cs typeface="Times New Roman"/>
              </a:rPr>
              <a:t>. </a:t>
            </a:r>
            <a:r>
              <a:rPr dirty="0" sz="1450" spc="-10">
                <a:latin typeface="Times New Roman"/>
                <a:cs typeface="Times New Roman"/>
              </a:rPr>
              <a:t>Because NetBeans is easier to use for most people than the JDK, </a:t>
            </a:r>
            <a:r>
              <a:rPr dirty="0" sz="1450" spc="-30">
                <a:latin typeface="Times New Roman"/>
                <a:cs typeface="Times New Roman"/>
              </a:rPr>
              <a:t>it’s  </a:t>
            </a:r>
            <a:r>
              <a:rPr dirty="0" sz="1450" spc="-10">
                <a:latin typeface="Times New Roman"/>
                <a:cs typeface="Times New Roman"/>
              </a:rPr>
              <a:t>employed throughout this</a:t>
            </a:r>
            <a:r>
              <a:rPr dirty="0" sz="1450" spc="-105">
                <a:latin typeface="Times New Roman"/>
                <a:cs typeface="Times New Roman"/>
              </a:rPr>
              <a:t> </a:t>
            </a:r>
            <a:r>
              <a:rPr dirty="0" sz="1400">
                <a:latin typeface="Times New Roman"/>
                <a:cs typeface="Times New Roman"/>
              </a:rPr>
              <a:t>lectures.</a:t>
            </a:r>
            <a:endParaRPr sz="1400">
              <a:latin typeface="Times New Roman"/>
              <a:cs typeface="Times New Roman"/>
            </a:endParaRPr>
          </a:p>
          <a:p>
            <a:pPr marL="12700" marR="369570" indent="-635">
              <a:lnSpc>
                <a:spcPts val="1660"/>
              </a:lnSpc>
              <a:spcBef>
                <a:spcPts val="844"/>
              </a:spcBef>
            </a:pPr>
            <a:r>
              <a:rPr dirty="0" sz="1450" spc="-10">
                <a:latin typeface="Times New Roman"/>
                <a:cs typeface="Times New Roman"/>
              </a:rPr>
              <a:t>As soon as you have </a:t>
            </a:r>
            <a:r>
              <a:rPr dirty="0" sz="1450" spc="-5">
                <a:latin typeface="Times New Roman"/>
                <a:cs typeface="Times New Roman"/>
              </a:rPr>
              <a:t>a </a:t>
            </a:r>
            <a:r>
              <a:rPr dirty="0" sz="1450" spc="-10">
                <a:latin typeface="Times New Roman"/>
                <a:cs typeface="Times New Roman"/>
              </a:rPr>
              <a:t>Java development tool on </a:t>
            </a:r>
            <a:r>
              <a:rPr dirty="0" sz="1450" spc="-5">
                <a:latin typeface="Times New Roman"/>
                <a:cs typeface="Times New Roman"/>
              </a:rPr>
              <a:t>your </a:t>
            </a:r>
            <a:r>
              <a:rPr dirty="0" sz="1450" spc="-10">
                <a:latin typeface="Times New Roman"/>
                <a:cs typeface="Times New Roman"/>
              </a:rPr>
              <a:t>computer that supports Java </a:t>
            </a:r>
            <a:r>
              <a:rPr dirty="0" sz="1450" spc="-5">
                <a:latin typeface="Times New Roman"/>
                <a:cs typeface="Times New Roman"/>
              </a:rPr>
              <a:t>8,  </a:t>
            </a:r>
            <a:r>
              <a:rPr dirty="0" sz="1450" spc="-10">
                <a:latin typeface="Times New Roman"/>
                <a:cs typeface="Times New Roman"/>
              </a:rPr>
              <a:t>you’re ready to dive into the</a:t>
            </a:r>
            <a:r>
              <a:rPr dirty="0" sz="1450" spc="20">
                <a:latin typeface="Times New Roman"/>
                <a:cs typeface="Times New Roman"/>
              </a:rPr>
              <a:t> </a:t>
            </a:r>
            <a:r>
              <a:rPr dirty="0" sz="1450" spc="-10">
                <a:latin typeface="Times New Roman"/>
                <a:cs typeface="Times New Roman"/>
              </a:rPr>
              <a:t>language.</a:t>
            </a:r>
            <a:endParaRPr sz="1450">
              <a:latin typeface="Times New Roman"/>
              <a:cs typeface="Times New Roman"/>
            </a:endParaRPr>
          </a:p>
          <a:p>
            <a:pPr marL="12700" marR="312420" indent="-635">
              <a:lnSpc>
                <a:spcPts val="1660"/>
              </a:lnSpc>
              <a:spcBef>
                <a:spcPts val="710"/>
              </a:spcBef>
            </a:pPr>
            <a:r>
              <a:rPr dirty="0" sz="1450" spc="-10">
                <a:latin typeface="Times New Roman"/>
                <a:cs typeface="Times New Roman"/>
              </a:rPr>
              <a:t>If you </a:t>
            </a:r>
            <a:r>
              <a:rPr dirty="0" sz="1450" spc="-15">
                <a:latin typeface="Times New Roman"/>
                <a:cs typeface="Times New Roman"/>
              </a:rPr>
              <a:t>don’t </a:t>
            </a:r>
            <a:r>
              <a:rPr dirty="0" sz="1450" spc="-10">
                <a:latin typeface="Times New Roman"/>
                <a:cs typeface="Times New Roman"/>
              </a:rPr>
              <a:t>have </a:t>
            </a:r>
            <a:r>
              <a:rPr dirty="0" sz="1450" spc="-5">
                <a:latin typeface="Times New Roman"/>
                <a:cs typeface="Times New Roman"/>
              </a:rPr>
              <a:t>one </a:t>
            </a:r>
            <a:r>
              <a:rPr dirty="0" sz="1450" spc="-10">
                <a:latin typeface="Times New Roman"/>
                <a:cs typeface="Times New Roman"/>
              </a:rPr>
              <a:t>on </a:t>
            </a:r>
            <a:r>
              <a:rPr dirty="0" sz="1450" spc="-5">
                <a:latin typeface="Times New Roman"/>
                <a:cs typeface="Times New Roman"/>
              </a:rPr>
              <a:t>your </a:t>
            </a:r>
            <a:r>
              <a:rPr dirty="0" sz="1450" spc="-10">
                <a:latin typeface="Times New Roman"/>
                <a:cs typeface="Times New Roman"/>
              </a:rPr>
              <a:t>computer yet, </a:t>
            </a:r>
            <a:r>
              <a:rPr dirty="0" sz="1450" spc="-25">
                <a:latin typeface="Times New Roman"/>
                <a:cs typeface="Times New Roman"/>
              </a:rPr>
              <a:t>now’s </a:t>
            </a:r>
            <a:r>
              <a:rPr dirty="0" sz="1450" spc="-10">
                <a:latin typeface="Times New Roman"/>
                <a:cs typeface="Times New Roman"/>
              </a:rPr>
              <a:t>the time to set </a:t>
            </a:r>
            <a:r>
              <a:rPr dirty="0" sz="1450" spc="-5">
                <a:latin typeface="Times New Roman"/>
                <a:cs typeface="Times New Roman"/>
              </a:rPr>
              <a:t>one </a:t>
            </a:r>
            <a:r>
              <a:rPr dirty="0" sz="1450" spc="-10">
                <a:latin typeface="Times New Roman"/>
                <a:cs typeface="Times New Roman"/>
              </a:rPr>
              <a:t>up—preferably  NetBeans.</a:t>
            </a:r>
            <a:endParaRPr sz="145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64" y="4527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64" y="4801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64" y="4481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63" y="4481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24"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23"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64" y="1815535"/>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64" y="1842974"/>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64" y="1810962"/>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63" y="1810962"/>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24" y="1820108"/>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23" y="1820108"/>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563334" y="462922"/>
            <a:ext cx="5330190" cy="839469"/>
          </a:xfrm>
          <a:prstGeom prst="rect">
            <a:avLst/>
          </a:prstGeom>
        </p:spPr>
        <p:txBody>
          <a:bodyPr wrap="square" lIns="0" tIns="93345" rIns="0" bIns="0" rtlCol="0" vert="horz">
            <a:spAutoFit/>
          </a:bodyPr>
          <a:lstStyle/>
          <a:p>
            <a:pPr marL="12700">
              <a:lnSpc>
                <a:spcPct val="100000"/>
              </a:lnSpc>
              <a:spcBef>
                <a:spcPts val="735"/>
              </a:spcBef>
            </a:pPr>
            <a:r>
              <a:rPr dirty="0" sz="1450" spc="-20" b="1">
                <a:solidFill>
                  <a:srgbClr val="57595B"/>
                </a:solidFill>
                <a:latin typeface="Times New Roman"/>
                <a:cs typeface="Times New Roman"/>
              </a:rPr>
              <a:t>Tip</a:t>
            </a:r>
            <a:endParaRPr sz="1450">
              <a:latin typeface="Times New Roman"/>
              <a:cs typeface="Times New Roman"/>
            </a:endParaRPr>
          </a:p>
          <a:p>
            <a:pPr marL="140335" marR="5080">
              <a:lnSpc>
                <a:spcPts val="1660"/>
              </a:lnSpc>
              <a:spcBef>
                <a:spcPts val="760"/>
              </a:spcBef>
            </a:pPr>
            <a:r>
              <a:rPr dirty="0" sz="1450" spc="-10">
                <a:latin typeface="Times New Roman"/>
                <a:cs typeface="Times New Roman"/>
              </a:rPr>
              <a:t>For more information on the other IDEs for Java, visit the IDEA site at  </a:t>
            </a:r>
            <a:r>
              <a:rPr dirty="0" u="sng" sz="1450" spc="-15">
                <a:solidFill>
                  <a:srgbClr val="0000ED"/>
                </a:solidFill>
                <a:uFill>
                  <a:solidFill>
                    <a:srgbClr val="0000ED"/>
                  </a:solidFill>
                </a:uFill>
                <a:latin typeface="Times New Roman"/>
                <a:cs typeface="Times New Roman"/>
                <a:hlinkClick r:id="rId2"/>
              </a:rPr>
              <a:t>www.jetbrains.com/idea</a:t>
            </a:r>
            <a:r>
              <a:rPr dirty="0" sz="1450" spc="-15">
                <a:solidFill>
                  <a:srgbClr val="0000ED"/>
                </a:solidFill>
                <a:latin typeface="Times New Roman"/>
                <a:cs typeface="Times New Roman"/>
                <a:hlinkClick r:id="rId2"/>
              </a:rPr>
              <a:t> </a:t>
            </a:r>
            <a:r>
              <a:rPr dirty="0" sz="1450" spc="-10">
                <a:latin typeface="Times New Roman"/>
                <a:cs typeface="Times New Roman"/>
              </a:rPr>
              <a:t>and Eclipse at</a:t>
            </a:r>
            <a:r>
              <a:rPr dirty="0" sz="1450" spc="10">
                <a:latin typeface="Times New Roman"/>
                <a:cs typeface="Times New Roman"/>
              </a:rPr>
              <a:t> </a:t>
            </a:r>
            <a:r>
              <a:rPr dirty="0" u="sng" sz="1450" spc="-15">
                <a:solidFill>
                  <a:srgbClr val="0000ED"/>
                </a:solidFill>
                <a:uFill>
                  <a:solidFill>
                    <a:srgbClr val="0000ED"/>
                  </a:solidFill>
                </a:uFill>
                <a:latin typeface="Times New Roman"/>
                <a:cs typeface="Times New Roman"/>
                <a:hlinkClick r:id="rId3"/>
              </a:rPr>
              <a:t>www.eclipse.org</a:t>
            </a:r>
            <a:r>
              <a:rPr dirty="0" sz="1450" spc="-15">
                <a:latin typeface="Times New Roman"/>
                <a:cs typeface="Times New Roman"/>
              </a:rPr>
              <a:t>.</a:t>
            </a:r>
            <a:endParaRPr sz="1450">
              <a:latin typeface="Times New Roman"/>
              <a:cs typeface="Times New Roman"/>
            </a:endParaRPr>
          </a:p>
        </p:txBody>
      </p:sp>
      <p:sp>
        <p:nvSpPr>
          <p:cNvPr id="16" name="object 16"/>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6</a:t>
            </a:fld>
            <a:r>
              <a:rPr dirty="0"/>
              <a:t> of</a:t>
            </a:r>
            <a:r>
              <a:rPr dirty="0" spc="-90"/>
              <a:t> </a:t>
            </a:r>
            <a:r>
              <a:rPr dirty="0"/>
              <a:t>24</a:t>
            </a:r>
          </a:p>
        </p:txBody>
      </p:sp>
      <p:sp>
        <p:nvSpPr>
          <p:cNvPr id="15" name="object 15"/>
          <p:cNvSpPr txBox="1"/>
          <p:nvPr/>
        </p:nvSpPr>
        <p:spPr>
          <a:xfrm>
            <a:off x="444498" y="1900609"/>
            <a:ext cx="6618605" cy="8328659"/>
          </a:xfrm>
          <a:prstGeom prst="rect">
            <a:avLst/>
          </a:prstGeom>
        </p:spPr>
        <p:txBody>
          <a:bodyPr wrap="square" lIns="0" tIns="112395" rIns="0" bIns="0" rtlCol="0" vert="horz">
            <a:spAutoFit/>
          </a:bodyPr>
          <a:lstStyle/>
          <a:p>
            <a:pPr marL="12700">
              <a:lnSpc>
                <a:spcPct val="100000"/>
              </a:lnSpc>
              <a:spcBef>
                <a:spcPts val="885"/>
              </a:spcBef>
            </a:pPr>
            <a:r>
              <a:rPr dirty="0" sz="1650" spc="-5" b="1">
                <a:latin typeface="Times New Roman"/>
                <a:cs typeface="Times New Roman"/>
              </a:rPr>
              <a:t>Object-Oriented Programming</a:t>
            </a:r>
            <a:endParaRPr sz="1650">
              <a:latin typeface="Times New Roman"/>
              <a:cs typeface="Times New Roman"/>
            </a:endParaRPr>
          </a:p>
          <a:p>
            <a:pPr marL="12700" marR="974725">
              <a:lnSpc>
                <a:spcPts val="1660"/>
              </a:lnSpc>
              <a:spcBef>
                <a:spcPts val="790"/>
              </a:spcBef>
            </a:pPr>
            <a:r>
              <a:rPr dirty="0" sz="1450" spc="-10">
                <a:latin typeface="Times New Roman"/>
                <a:cs typeface="Times New Roman"/>
              </a:rPr>
              <a:t>The biggest challenge for </a:t>
            </a:r>
            <a:r>
              <a:rPr dirty="0" sz="1450" spc="-5">
                <a:latin typeface="Times New Roman"/>
                <a:cs typeface="Times New Roman"/>
              </a:rPr>
              <a:t>a </a:t>
            </a:r>
            <a:r>
              <a:rPr dirty="0" sz="1450" spc="-10">
                <a:latin typeface="Times New Roman"/>
                <a:cs typeface="Times New Roman"/>
              </a:rPr>
              <a:t>new Java programmer is learning object-oriented  programming while learning the Java</a:t>
            </a:r>
            <a:r>
              <a:rPr dirty="0" sz="1450" spc="15">
                <a:latin typeface="Times New Roman"/>
                <a:cs typeface="Times New Roman"/>
              </a:rPr>
              <a:t> </a:t>
            </a:r>
            <a:r>
              <a:rPr dirty="0" sz="1450" spc="-10">
                <a:latin typeface="Times New Roman"/>
                <a:cs typeface="Times New Roman"/>
              </a:rPr>
              <a:t>language.</a:t>
            </a:r>
            <a:endParaRPr sz="1450">
              <a:latin typeface="Times New Roman"/>
              <a:cs typeface="Times New Roman"/>
            </a:endParaRPr>
          </a:p>
          <a:p>
            <a:pPr marL="12700" marR="50165">
              <a:lnSpc>
                <a:spcPts val="1660"/>
              </a:lnSpc>
              <a:spcBef>
                <a:spcPts val="710"/>
              </a:spcBef>
            </a:pPr>
            <a:r>
              <a:rPr dirty="0" sz="1450" spc="-10">
                <a:latin typeface="Times New Roman"/>
                <a:cs typeface="Times New Roman"/>
              </a:rPr>
              <a:t>Although this might sound daunting if you are unfamiliar with this style </a:t>
            </a:r>
            <a:r>
              <a:rPr dirty="0" sz="1450" spc="-5">
                <a:latin typeface="Times New Roman"/>
                <a:cs typeface="Times New Roman"/>
              </a:rPr>
              <a:t>of </a:t>
            </a:r>
            <a:r>
              <a:rPr dirty="0" sz="1450" spc="-10">
                <a:latin typeface="Times New Roman"/>
                <a:cs typeface="Times New Roman"/>
              </a:rPr>
              <a:t>programming,  think </a:t>
            </a:r>
            <a:r>
              <a:rPr dirty="0" sz="1450" spc="-5">
                <a:latin typeface="Times New Roman"/>
                <a:cs typeface="Times New Roman"/>
              </a:rPr>
              <a:t>of </a:t>
            </a:r>
            <a:r>
              <a:rPr dirty="0" sz="1450" spc="-10">
                <a:latin typeface="Times New Roman"/>
                <a:cs typeface="Times New Roman"/>
              </a:rPr>
              <a:t>it as </a:t>
            </a:r>
            <a:r>
              <a:rPr dirty="0" sz="1450" spc="-5">
                <a:latin typeface="Times New Roman"/>
                <a:cs typeface="Times New Roman"/>
              </a:rPr>
              <a:t>a </a:t>
            </a:r>
            <a:r>
              <a:rPr dirty="0" sz="1450" spc="-10">
                <a:latin typeface="Times New Roman"/>
                <a:cs typeface="Times New Roman"/>
              </a:rPr>
              <a:t>two-for-one discount for </a:t>
            </a:r>
            <a:r>
              <a:rPr dirty="0" sz="1450" spc="-5">
                <a:latin typeface="Times New Roman"/>
                <a:cs typeface="Times New Roman"/>
              </a:rPr>
              <a:t>your </a:t>
            </a:r>
            <a:r>
              <a:rPr dirty="0" sz="1450" spc="-10">
                <a:latin typeface="Times New Roman"/>
                <a:cs typeface="Times New Roman"/>
              </a:rPr>
              <a:t>brain. </a:t>
            </a:r>
            <a:r>
              <a:rPr dirty="0" sz="1450" spc="-60">
                <a:latin typeface="Times New Roman"/>
                <a:cs typeface="Times New Roman"/>
              </a:rPr>
              <a:t>You </a:t>
            </a:r>
            <a:r>
              <a:rPr dirty="0" sz="1450" spc="-10">
                <a:latin typeface="Times New Roman"/>
                <a:cs typeface="Times New Roman"/>
              </a:rPr>
              <a:t>will learn object-oriented  programming by learning Java. </a:t>
            </a:r>
            <a:r>
              <a:rPr dirty="0" sz="1450" spc="-20">
                <a:latin typeface="Times New Roman"/>
                <a:cs typeface="Times New Roman"/>
              </a:rPr>
              <a:t>There’s </a:t>
            </a:r>
            <a:r>
              <a:rPr dirty="0" sz="1450" spc="-10">
                <a:latin typeface="Times New Roman"/>
                <a:cs typeface="Times New Roman"/>
              </a:rPr>
              <a:t>no other way to make use </a:t>
            </a:r>
            <a:r>
              <a:rPr dirty="0" sz="1450" spc="-5">
                <a:latin typeface="Times New Roman"/>
                <a:cs typeface="Times New Roman"/>
              </a:rPr>
              <a:t>of </a:t>
            </a:r>
            <a:r>
              <a:rPr dirty="0" sz="1450" spc="-10">
                <a:latin typeface="Times New Roman"/>
                <a:cs typeface="Times New Roman"/>
              </a:rPr>
              <a:t>the</a:t>
            </a:r>
            <a:r>
              <a:rPr dirty="0" sz="1450" spc="95">
                <a:latin typeface="Times New Roman"/>
                <a:cs typeface="Times New Roman"/>
              </a:rPr>
              <a:t> </a:t>
            </a:r>
            <a:r>
              <a:rPr dirty="0" sz="1450" spc="-10">
                <a:latin typeface="Times New Roman"/>
                <a:cs typeface="Times New Roman"/>
              </a:rPr>
              <a:t>language.</a:t>
            </a:r>
            <a:endParaRPr sz="1450">
              <a:latin typeface="Times New Roman"/>
              <a:cs typeface="Times New Roman"/>
            </a:endParaRPr>
          </a:p>
          <a:p>
            <a:pPr marL="12700" marR="91440" indent="-635">
              <a:lnSpc>
                <a:spcPts val="1660"/>
              </a:lnSpc>
              <a:spcBef>
                <a:spcPts val="710"/>
              </a:spcBef>
            </a:pPr>
            <a:r>
              <a:rPr dirty="0" sz="1450" spc="-10">
                <a:latin typeface="Times New Roman"/>
                <a:cs typeface="Times New Roman"/>
              </a:rPr>
              <a:t>Object-oriented programming is an approach to building computer programs that mimics  how objects are assembled in the physical</a:t>
            </a:r>
            <a:r>
              <a:rPr dirty="0" sz="1450" spc="25">
                <a:latin typeface="Times New Roman"/>
                <a:cs typeface="Times New Roman"/>
              </a:rPr>
              <a:t> </a:t>
            </a:r>
            <a:r>
              <a:rPr dirty="0" sz="1450" spc="-10">
                <a:latin typeface="Times New Roman"/>
                <a:cs typeface="Times New Roman"/>
              </a:rPr>
              <a:t>world.</a:t>
            </a:r>
            <a:endParaRPr sz="1450">
              <a:latin typeface="Times New Roman"/>
              <a:cs typeface="Times New Roman"/>
            </a:endParaRPr>
          </a:p>
          <a:p>
            <a:pPr marL="12700" marR="461645" indent="-635">
              <a:lnSpc>
                <a:spcPts val="1660"/>
              </a:lnSpc>
              <a:spcBef>
                <a:spcPts val="715"/>
              </a:spcBef>
            </a:pPr>
            <a:r>
              <a:rPr dirty="0" sz="1450" spc="-10">
                <a:latin typeface="Times New Roman"/>
                <a:cs typeface="Times New Roman"/>
              </a:rPr>
              <a:t>By using this style </a:t>
            </a:r>
            <a:r>
              <a:rPr dirty="0" sz="1450" spc="-5">
                <a:latin typeface="Times New Roman"/>
                <a:cs typeface="Times New Roman"/>
              </a:rPr>
              <a:t>of </a:t>
            </a:r>
            <a:r>
              <a:rPr dirty="0" sz="1450" spc="-10">
                <a:latin typeface="Times New Roman"/>
                <a:cs typeface="Times New Roman"/>
              </a:rPr>
              <a:t>development, you can create programs that are more reusable,  reliable, and</a:t>
            </a:r>
            <a:r>
              <a:rPr dirty="0" sz="1450" spc="-5">
                <a:latin typeface="Times New Roman"/>
                <a:cs typeface="Times New Roman"/>
              </a:rPr>
              <a:t> </a:t>
            </a:r>
            <a:r>
              <a:rPr dirty="0" sz="1450" spc="-10">
                <a:latin typeface="Times New Roman"/>
                <a:cs typeface="Times New Roman"/>
              </a:rPr>
              <a:t>understandable.</a:t>
            </a:r>
            <a:endParaRPr sz="1450">
              <a:latin typeface="Times New Roman"/>
              <a:cs typeface="Times New Roman"/>
            </a:endParaRPr>
          </a:p>
          <a:p>
            <a:pPr marL="12700" marR="245745">
              <a:lnSpc>
                <a:spcPts val="1660"/>
              </a:lnSpc>
              <a:spcBef>
                <a:spcPts val="710"/>
              </a:spcBef>
            </a:pPr>
            <a:r>
              <a:rPr dirty="0" sz="1450" spc="-60">
                <a:latin typeface="Times New Roman"/>
                <a:cs typeface="Times New Roman"/>
              </a:rPr>
              <a:t>To </a:t>
            </a:r>
            <a:r>
              <a:rPr dirty="0" sz="1450" spc="-10">
                <a:latin typeface="Times New Roman"/>
                <a:cs typeface="Times New Roman"/>
              </a:rPr>
              <a:t>get to that point, you first must explore how Java embodies the principles </a:t>
            </a:r>
            <a:r>
              <a:rPr dirty="0" sz="1450" spc="-5">
                <a:latin typeface="Times New Roman"/>
                <a:cs typeface="Times New Roman"/>
              </a:rPr>
              <a:t>of </a:t>
            </a:r>
            <a:r>
              <a:rPr dirty="0" sz="1450" spc="-10">
                <a:latin typeface="Times New Roman"/>
                <a:cs typeface="Times New Roman"/>
              </a:rPr>
              <a:t>object-  oriented programming.</a:t>
            </a:r>
            <a:endParaRPr sz="1450">
              <a:latin typeface="Times New Roman"/>
              <a:cs typeface="Times New Roman"/>
            </a:endParaRPr>
          </a:p>
          <a:p>
            <a:pPr marL="12700" marR="91440" indent="-635">
              <a:lnSpc>
                <a:spcPts val="1660"/>
              </a:lnSpc>
              <a:spcBef>
                <a:spcPts val="715"/>
              </a:spcBef>
            </a:pPr>
            <a:r>
              <a:rPr dirty="0" sz="1450" spc="-10">
                <a:latin typeface="Times New Roman"/>
                <a:cs typeface="Times New Roman"/>
              </a:rPr>
              <a:t>If you already are familiar with object-oriented programming, much </a:t>
            </a:r>
            <a:r>
              <a:rPr dirty="0" sz="1450" spc="-5">
                <a:latin typeface="Times New Roman"/>
                <a:cs typeface="Times New Roman"/>
              </a:rPr>
              <a:t>of </a:t>
            </a:r>
            <a:r>
              <a:rPr dirty="0" sz="1450" spc="-20">
                <a:latin typeface="Times New Roman"/>
                <a:cs typeface="Times New Roman"/>
              </a:rPr>
              <a:t>today’s </a:t>
            </a:r>
            <a:r>
              <a:rPr dirty="0" sz="1450" spc="-10">
                <a:latin typeface="Times New Roman"/>
                <a:cs typeface="Times New Roman"/>
              </a:rPr>
              <a:t>material  will </a:t>
            </a:r>
            <a:r>
              <a:rPr dirty="0" sz="1450" spc="-5">
                <a:latin typeface="Times New Roman"/>
                <a:cs typeface="Times New Roman"/>
              </a:rPr>
              <a:t>be a </a:t>
            </a:r>
            <a:r>
              <a:rPr dirty="0" sz="1450" spc="-10">
                <a:latin typeface="Times New Roman"/>
                <a:cs typeface="Times New Roman"/>
              </a:rPr>
              <a:t>review for </a:t>
            </a:r>
            <a:r>
              <a:rPr dirty="0" sz="1450" spc="-5">
                <a:latin typeface="Times New Roman"/>
                <a:cs typeface="Times New Roman"/>
              </a:rPr>
              <a:t>you. </a:t>
            </a:r>
            <a:r>
              <a:rPr dirty="0" sz="1450" spc="-10">
                <a:latin typeface="Times New Roman"/>
                <a:cs typeface="Times New Roman"/>
              </a:rPr>
              <a:t>Even if you skim over the introductory material, you should  create the sample program to get some experience in developing, compiling, and running  Java programs.</a:t>
            </a:r>
            <a:endParaRPr sz="1450">
              <a:latin typeface="Times New Roman"/>
              <a:cs typeface="Times New Roman"/>
            </a:endParaRPr>
          </a:p>
          <a:p>
            <a:pPr marL="12700" marR="327660">
              <a:lnSpc>
                <a:spcPts val="1660"/>
              </a:lnSpc>
              <a:spcBef>
                <a:spcPts val="705"/>
              </a:spcBef>
            </a:pPr>
            <a:r>
              <a:rPr dirty="0" sz="1450" spc="-10">
                <a:latin typeface="Times New Roman"/>
                <a:cs typeface="Times New Roman"/>
              </a:rPr>
              <a:t>There are many ways to conceptualize </a:t>
            </a:r>
            <a:r>
              <a:rPr dirty="0" sz="1450" spc="-5">
                <a:latin typeface="Times New Roman"/>
                <a:cs typeface="Times New Roman"/>
              </a:rPr>
              <a:t>a </a:t>
            </a:r>
            <a:r>
              <a:rPr dirty="0" sz="1450" spc="-10">
                <a:latin typeface="Times New Roman"/>
                <a:cs typeface="Times New Roman"/>
              </a:rPr>
              <a:t>computer program. One way is to think </a:t>
            </a:r>
            <a:r>
              <a:rPr dirty="0" sz="1450" spc="-5">
                <a:latin typeface="Times New Roman"/>
                <a:cs typeface="Times New Roman"/>
              </a:rPr>
              <a:t>of a  </a:t>
            </a:r>
            <a:r>
              <a:rPr dirty="0" sz="1450" spc="-10">
                <a:latin typeface="Times New Roman"/>
                <a:cs typeface="Times New Roman"/>
              </a:rPr>
              <a:t>program as </a:t>
            </a:r>
            <a:r>
              <a:rPr dirty="0" sz="1450" spc="-5">
                <a:latin typeface="Times New Roman"/>
                <a:cs typeface="Times New Roman"/>
              </a:rPr>
              <a:t>a </a:t>
            </a:r>
            <a:r>
              <a:rPr dirty="0" sz="1450" spc="-10">
                <a:latin typeface="Times New Roman"/>
                <a:cs typeface="Times New Roman"/>
              </a:rPr>
              <a:t>series </a:t>
            </a:r>
            <a:r>
              <a:rPr dirty="0" sz="1450" spc="-5">
                <a:latin typeface="Times New Roman"/>
                <a:cs typeface="Times New Roman"/>
              </a:rPr>
              <a:t>of </a:t>
            </a:r>
            <a:r>
              <a:rPr dirty="0" sz="1450" spc="-10">
                <a:latin typeface="Times New Roman"/>
                <a:cs typeface="Times New Roman"/>
              </a:rPr>
              <a:t>instructions carried </a:t>
            </a:r>
            <a:r>
              <a:rPr dirty="0" sz="1450" spc="-5">
                <a:latin typeface="Times New Roman"/>
                <a:cs typeface="Times New Roman"/>
              </a:rPr>
              <a:t>out </a:t>
            </a:r>
            <a:r>
              <a:rPr dirty="0" sz="1450" spc="-10">
                <a:latin typeface="Times New Roman"/>
                <a:cs typeface="Times New Roman"/>
              </a:rPr>
              <a:t>in sequence, which commonly is called  </a:t>
            </a:r>
            <a:r>
              <a:rPr dirty="0" sz="1450" spc="-15" i="1">
                <a:latin typeface="Times New Roman"/>
                <a:cs typeface="Times New Roman"/>
              </a:rPr>
              <a:t>procedural programming</a:t>
            </a:r>
            <a:r>
              <a:rPr dirty="0" sz="1450" spc="-15">
                <a:latin typeface="Times New Roman"/>
                <a:cs typeface="Times New Roman"/>
              </a:rPr>
              <a:t>. </a:t>
            </a:r>
            <a:r>
              <a:rPr dirty="0" sz="1450" spc="-10">
                <a:latin typeface="Times New Roman"/>
                <a:cs typeface="Times New Roman"/>
              </a:rPr>
              <a:t>Some programmers start by learning </a:t>
            </a:r>
            <a:r>
              <a:rPr dirty="0" sz="1450" spc="-5">
                <a:latin typeface="Times New Roman"/>
                <a:cs typeface="Times New Roman"/>
              </a:rPr>
              <a:t>a </a:t>
            </a:r>
            <a:r>
              <a:rPr dirty="0" sz="1450" spc="-10">
                <a:latin typeface="Times New Roman"/>
                <a:cs typeface="Times New Roman"/>
              </a:rPr>
              <a:t>procedural language  such as </a:t>
            </a:r>
            <a:r>
              <a:rPr dirty="0" sz="1450" spc="-5">
                <a:latin typeface="Times New Roman"/>
                <a:cs typeface="Times New Roman"/>
              </a:rPr>
              <a:t>a </a:t>
            </a:r>
            <a:r>
              <a:rPr dirty="0" sz="1450" spc="-10">
                <a:latin typeface="Times New Roman"/>
                <a:cs typeface="Times New Roman"/>
              </a:rPr>
              <a:t>version </a:t>
            </a:r>
            <a:r>
              <a:rPr dirty="0" sz="1450" spc="-5">
                <a:latin typeface="Times New Roman"/>
                <a:cs typeface="Times New Roman"/>
              </a:rPr>
              <a:t>of</a:t>
            </a:r>
            <a:r>
              <a:rPr dirty="0" sz="1450" spc="5">
                <a:latin typeface="Times New Roman"/>
                <a:cs typeface="Times New Roman"/>
              </a:rPr>
              <a:t> </a:t>
            </a:r>
            <a:r>
              <a:rPr dirty="0" sz="1450" spc="-10">
                <a:latin typeface="Times New Roman"/>
                <a:cs typeface="Times New Roman"/>
              </a:rPr>
              <a:t>BASIC.</a:t>
            </a:r>
            <a:endParaRPr sz="1450">
              <a:latin typeface="Times New Roman"/>
              <a:cs typeface="Times New Roman"/>
            </a:endParaRPr>
          </a:p>
          <a:p>
            <a:pPr marL="12700" marR="5080" indent="-635">
              <a:lnSpc>
                <a:spcPts val="1660"/>
              </a:lnSpc>
              <a:spcBef>
                <a:spcPts val="705"/>
              </a:spcBef>
            </a:pPr>
            <a:r>
              <a:rPr dirty="0" sz="1450" spc="-10">
                <a:latin typeface="Times New Roman"/>
                <a:cs typeface="Times New Roman"/>
              </a:rPr>
              <a:t>Procedural languages mirror how </a:t>
            </a:r>
            <a:r>
              <a:rPr dirty="0" sz="1450" spc="-5">
                <a:latin typeface="Times New Roman"/>
                <a:cs typeface="Times New Roman"/>
              </a:rPr>
              <a:t>a </a:t>
            </a:r>
            <a:r>
              <a:rPr dirty="0" sz="1450" spc="-10">
                <a:latin typeface="Times New Roman"/>
                <a:cs typeface="Times New Roman"/>
              </a:rPr>
              <a:t>computer carries </a:t>
            </a:r>
            <a:r>
              <a:rPr dirty="0" sz="1450" spc="-5">
                <a:latin typeface="Times New Roman"/>
                <a:cs typeface="Times New Roman"/>
              </a:rPr>
              <a:t>out </a:t>
            </a:r>
            <a:r>
              <a:rPr dirty="0" sz="1450" spc="-10">
                <a:latin typeface="Times New Roman"/>
                <a:cs typeface="Times New Roman"/>
              </a:rPr>
              <a:t>instructions, so the programs you  write are tailored to the </a:t>
            </a:r>
            <a:r>
              <a:rPr dirty="0" sz="1450" spc="-15">
                <a:latin typeface="Times New Roman"/>
                <a:cs typeface="Times New Roman"/>
              </a:rPr>
              <a:t>computer’s </a:t>
            </a:r>
            <a:r>
              <a:rPr dirty="0" sz="1450" spc="-10">
                <a:latin typeface="Times New Roman"/>
                <a:cs typeface="Times New Roman"/>
              </a:rPr>
              <a:t>manner </a:t>
            </a:r>
            <a:r>
              <a:rPr dirty="0" sz="1450" spc="-5">
                <a:latin typeface="Times New Roman"/>
                <a:cs typeface="Times New Roman"/>
              </a:rPr>
              <a:t>of </a:t>
            </a:r>
            <a:r>
              <a:rPr dirty="0" sz="1450" spc="-10">
                <a:latin typeface="Times New Roman"/>
                <a:cs typeface="Times New Roman"/>
              </a:rPr>
              <a:t>doing things. One </a:t>
            </a:r>
            <a:r>
              <a:rPr dirty="0" sz="1450" spc="-5">
                <a:latin typeface="Times New Roman"/>
                <a:cs typeface="Times New Roman"/>
              </a:rPr>
              <a:t>of </a:t>
            </a:r>
            <a:r>
              <a:rPr dirty="0" sz="1450" spc="-10">
                <a:latin typeface="Times New Roman"/>
                <a:cs typeface="Times New Roman"/>
              </a:rPr>
              <a:t>the first things </a:t>
            </a:r>
            <a:r>
              <a:rPr dirty="0" sz="1450" spc="-5">
                <a:latin typeface="Times New Roman"/>
                <a:cs typeface="Times New Roman"/>
              </a:rPr>
              <a:t>a  </a:t>
            </a:r>
            <a:r>
              <a:rPr dirty="0" sz="1450" spc="-10">
                <a:latin typeface="Times New Roman"/>
                <a:cs typeface="Times New Roman"/>
              </a:rPr>
              <a:t>procedural programmer must learn is how to break </a:t>
            </a:r>
            <a:r>
              <a:rPr dirty="0" sz="1450" spc="-5">
                <a:latin typeface="Times New Roman"/>
                <a:cs typeface="Times New Roman"/>
              </a:rPr>
              <a:t>a </a:t>
            </a:r>
            <a:r>
              <a:rPr dirty="0" sz="1450" spc="-10">
                <a:latin typeface="Times New Roman"/>
                <a:cs typeface="Times New Roman"/>
              </a:rPr>
              <a:t>problem into </a:t>
            </a:r>
            <a:r>
              <a:rPr dirty="0" sz="1450" spc="-5">
                <a:latin typeface="Times New Roman"/>
                <a:cs typeface="Times New Roman"/>
              </a:rPr>
              <a:t>a </a:t>
            </a:r>
            <a:r>
              <a:rPr dirty="0" sz="1450" spc="-10">
                <a:latin typeface="Times New Roman"/>
                <a:cs typeface="Times New Roman"/>
              </a:rPr>
              <a:t>series </a:t>
            </a:r>
            <a:r>
              <a:rPr dirty="0" sz="1450" spc="-5">
                <a:latin typeface="Times New Roman"/>
                <a:cs typeface="Times New Roman"/>
              </a:rPr>
              <a:t>of </a:t>
            </a:r>
            <a:r>
              <a:rPr dirty="0" sz="1450" spc="-10">
                <a:latin typeface="Times New Roman"/>
                <a:cs typeface="Times New Roman"/>
              </a:rPr>
              <a:t>simple steps  followed in</a:t>
            </a:r>
            <a:r>
              <a:rPr dirty="0" sz="1450" spc="-5">
                <a:latin typeface="Times New Roman"/>
                <a:cs typeface="Times New Roman"/>
              </a:rPr>
              <a:t> </a:t>
            </a:r>
            <a:r>
              <a:rPr dirty="0" sz="1450" spc="-20">
                <a:latin typeface="Times New Roman"/>
                <a:cs typeface="Times New Roman"/>
              </a:rPr>
              <a:t>order.</a:t>
            </a:r>
            <a:endParaRPr sz="1450">
              <a:latin typeface="Times New Roman"/>
              <a:cs typeface="Times New Roman"/>
            </a:endParaRPr>
          </a:p>
          <a:p>
            <a:pPr marL="12700" marR="90805" indent="-635">
              <a:lnSpc>
                <a:spcPts val="1660"/>
              </a:lnSpc>
              <a:spcBef>
                <a:spcPts val="710"/>
              </a:spcBef>
            </a:pPr>
            <a:r>
              <a:rPr dirty="0" sz="1450" spc="-10">
                <a:latin typeface="Times New Roman"/>
                <a:cs typeface="Times New Roman"/>
              </a:rPr>
              <a:t>Object-oriented programming looks at </a:t>
            </a:r>
            <a:r>
              <a:rPr dirty="0" sz="1450" spc="-5">
                <a:latin typeface="Times New Roman"/>
                <a:cs typeface="Times New Roman"/>
              </a:rPr>
              <a:t>a </a:t>
            </a:r>
            <a:r>
              <a:rPr dirty="0" sz="1450" spc="-10">
                <a:latin typeface="Times New Roman"/>
                <a:cs typeface="Times New Roman"/>
              </a:rPr>
              <a:t>computer program from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angle,  focusing on the task the program was created to perform, </a:t>
            </a:r>
            <a:r>
              <a:rPr dirty="0" sz="1450" spc="-5">
                <a:latin typeface="Times New Roman"/>
                <a:cs typeface="Times New Roman"/>
              </a:rPr>
              <a:t>not </a:t>
            </a:r>
            <a:r>
              <a:rPr dirty="0" sz="1450" spc="-10">
                <a:latin typeface="Times New Roman"/>
                <a:cs typeface="Times New Roman"/>
              </a:rPr>
              <a:t>on how </a:t>
            </a:r>
            <a:r>
              <a:rPr dirty="0" sz="1450" spc="-5">
                <a:latin typeface="Times New Roman"/>
                <a:cs typeface="Times New Roman"/>
              </a:rPr>
              <a:t>a </a:t>
            </a:r>
            <a:r>
              <a:rPr dirty="0" sz="1450" spc="-10">
                <a:latin typeface="Times New Roman"/>
                <a:cs typeface="Times New Roman"/>
              </a:rPr>
              <a:t>computer handles  tasks.</a:t>
            </a:r>
            <a:endParaRPr sz="1450">
              <a:latin typeface="Times New Roman"/>
              <a:cs typeface="Times New Roman"/>
            </a:endParaRPr>
          </a:p>
          <a:p>
            <a:pPr marL="12700" marR="35560">
              <a:lnSpc>
                <a:spcPts val="1660"/>
              </a:lnSpc>
              <a:spcBef>
                <a:spcPts val="705"/>
              </a:spcBef>
            </a:pPr>
            <a:r>
              <a:rPr dirty="0" sz="1450" spc="-10">
                <a:latin typeface="Times New Roman"/>
                <a:cs typeface="Times New Roman"/>
              </a:rPr>
              <a:t>In object-oriented programming, </a:t>
            </a:r>
            <a:r>
              <a:rPr dirty="0" sz="1450" spc="-5">
                <a:latin typeface="Times New Roman"/>
                <a:cs typeface="Times New Roman"/>
              </a:rPr>
              <a:t>a </a:t>
            </a:r>
            <a:r>
              <a:rPr dirty="0" sz="1450" spc="-10">
                <a:latin typeface="Times New Roman"/>
                <a:cs typeface="Times New Roman"/>
              </a:rPr>
              <a:t>computer program is conceptualized as </a:t>
            </a:r>
            <a:r>
              <a:rPr dirty="0" sz="1450" spc="-5">
                <a:latin typeface="Times New Roman"/>
                <a:cs typeface="Times New Roman"/>
              </a:rPr>
              <a:t>a </a:t>
            </a:r>
            <a:r>
              <a:rPr dirty="0" sz="1450" spc="-10">
                <a:latin typeface="Times New Roman"/>
                <a:cs typeface="Times New Roman"/>
              </a:rPr>
              <a:t>set </a:t>
            </a:r>
            <a:r>
              <a:rPr dirty="0" sz="1450" spc="-5">
                <a:latin typeface="Times New Roman"/>
                <a:cs typeface="Times New Roman"/>
              </a:rPr>
              <a:t>of </a:t>
            </a:r>
            <a:r>
              <a:rPr dirty="0" sz="1450" spc="-10">
                <a:latin typeface="Times New Roman"/>
                <a:cs typeface="Times New Roman"/>
              </a:rPr>
              <a:t>objects  that work together to accomplish </a:t>
            </a:r>
            <a:r>
              <a:rPr dirty="0" sz="1450" spc="-5">
                <a:latin typeface="Times New Roman"/>
                <a:cs typeface="Times New Roman"/>
              </a:rPr>
              <a:t>a </a:t>
            </a:r>
            <a:r>
              <a:rPr dirty="0" sz="1450" spc="-10">
                <a:latin typeface="Times New Roman"/>
                <a:cs typeface="Times New Roman"/>
              </a:rPr>
              <a:t>task. Each object is </a:t>
            </a:r>
            <a:r>
              <a:rPr dirty="0" sz="1450" spc="-5">
                <a:latin typeface="Times New Roman"/>
                <a:cs typeface="Times New Roman"/>
              </a:rPr>
              <a:t>a </a:t>
            </a:r>
            <a:r>
              <a:rPr dirty="0" sz="1450" spc="-10">
                <a:latin typeface="Times New Roman"/>
                <a:cs typeface="Times New Roman"/>
              </a:rPr>
              <a:t>separate part </a:t>
            </a:r>
            <a:r>
              <a:rPr dirty="0" sz="1450" spc="-5">
                <a:latin typeface="Times New Roman"/>
                <a:cs typeface="Times New Roman"/>
              </a:rPr>
              <a:t>of </a:t>
            </a:r>
            <a:r>
              <a:rPr dirty="0" sz="1450" spc="-10">
                <a:latin typeface="Times New Roman"/>
                <a:cs typeface="Times New Roman"/>
              </a:rPr>
              <a:t>the program,  interacting with the other parts in highly controlled</a:t>
            </a:r>
            <a:r>
              <a:rPr dirty="0" sz="1450" spc="35">
                <a:latin typeface="Times New Roman"/>
                <a:cs typeface="Times New Roman"/>
              </a:rPr>
              <a:t> </a:t>
            </a:r>
            <a:r>
              <a:rPr dirty="0" sz="1450" spc="-10">
                <a:latin typeface="Times New Roman"/>
                <a:cs typeface="Times New Roman"/>
              </a:rPr>
              <a:t>ways.</a:t>
            </a:r>
            <a:endParaRPr sz="1450">
              <a:latin typeface="Times New Roman"/>
              <a:cs typeface="Times New Roman"/>
            </a:endParaRPr>
          </a:p>
          <a:p>
            <a:pPr marL="12700" marR="91440">
              <a:lnSpc>
                <a:spcPts val="1660"/>
              </a:lnSpc>
              <a:spcBef>
                <a:spcPts val="710"/>
              </a:spcBef>
            </a:pPr>
            <a:r>
              <a:rPr dirty="0" sz="1450" spc="-10">
                <a:latin typeface="Times New Roman"/>
                <a:cs typeface="Times New Roman"/>
              </a:rPr>
              <a:t>For </a:t>
            </a:r>
            <a:r>
              <a:rPr dirty="0" sz="1450" spc="-5">
                <a:latin typeface="Times New Roman"/>
                <a:cs typeface="Times New Roman"/>
              </a:rPr>
              <a:t>a </a:t>
            </a:r>
            <a:r>
              <a:rPr dirty="0" sz="1450" spc="-10">
                <a:latin typeface="Times New Roman"/>
                <a:cs typeface="Times New Roman"/>
              </a:rPr>
              <a:t>real-life example </a:t>
            </a:r>
            <a:r>
              <a:rPr dirty="0" sz="1450" spc="-5">
                <a:latin typeface="Times New Roman"/>
                <a:cs typeface="Times New Roman"/>
              </a:rPr>
              <a:t>of </a:t>
            </a:r>
            <a:r>
              <a:rPr dirty="0" sz="1450" spc="-10">
                <a:latin typeface="Times New Roman"/>
                <a:cs typeface="Times New Roman"/>
              </a:rPr>
              <a:t>object-oriented design, consider </a:t>
            </a:r>
            <a:r>
              <a:rPr dirty="0" sz="1450" spc="-5">
                <a:latin typeface="Times New Roman"/>
                <a:cs typeface="Times New Roman"/>
              </a:rPr>
              <a:t>a </a:t>
            </a:r>
            <a:r>
              <a:rPr dirty="0" sz="1450" spc="-10">
                <a:latin typeface="Times New Roman"/>
                <a:cs typeface="Times New Roman"/>
              </a:rPr>
              <a:t>stereo system. Most systems  are built by hooking together </a:t>
            </a:r>
            <a:r>
              <a:rPr dirty="0" sz="1450" spc="-5">
                <a:latin typeface="Times New Roman"/>
                <a:cs typeface="Times New Roman"/>
              </a:rPr>
              <a:t>a </a:t>
            </a:r>
            <a:r>
              <a:rPr dirty="0" sz="1450" spc="-10">
                <a:latin typeface="Times New Roman"/>
                <a:cs typeface="Times New Roman"/>
              </a:rPr>
              <a:t>bunch </a:t>
            </a:r>
            <a:r>
              <a:rPr dirty="0" sz="1450" spc="-5">
                <a:latin typeface="Times New Roman"/>
                <a:cs typeface="Times New Roman"/>
              </a:rPr>
              <a:t>of </a:t>
            </a:r>
            <a:r>
              <a:rPr dirty="0" sz="1450" spc="-15">
                <a:latin typeface="Times New Roman"/>
                <a:cs typeface="Times New Roman"/>
              </a:rPr>
              <a:t>different </a:t>
            </a:r>
            <a:r>
              <a:rPr dirty="0" sz="1450" spc="-10">
                <a:latin typeface="Times New Roman"/>
                <a:cs typeface="Times New Roman"/>
              </a:rPr>
              <a:t>objects, which are more commonly  called components. If you came back from </a:t>
            </a:r>
            <a:r>
              <a:rPr dirty="0" sz="1450" spc="-5">
                <a:latin typeface="Times New Roman"/>
                <a:cs typeface="Times New Roman"/>
              </a:rPr>
              <a:t>a </a:t>
            </a:r>
            <a:r>
              <a:rPr dirty="0" sz="1450" spc="-10">
                <a:latin typeface="Times New Roman"/>
                <a:cs typeface="Times New Roman"/>
              </a:rPr>
              <a:t>stereo shopping trip, you might bring home  all these</a:t>
            </a:r>
            <a:r>
              <a:rPr dirty="0" sz="1450" spc="-5">
                <a:latin typeface="Times New Roman"/>
                <a:cs typeface="Times New Roman"/>
              </a:rPr>
              <a:t> </a:t>
            </a:r>
            <a:r>
              <a:rPr dirty="0" sz="1450" spc="-10">
                <a:latin typeface="Times New Roman"/>
                <a:cs typeface="Times New Roman"/>
              </a:rPr>
              <a:t>objects:</a:t>
            </a:r>
            <a:endParaRPr sz="145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521337"/>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823166"/>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39" y="1124994"/>
            <a:ext cx="91411" cy="9146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7139" y="1426822"/>
            <a:ext cx="91411" cy="9146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77139" y="1728650"/>
            <a:ext cx="91411" cy="9146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777139" y="8048729"/>
            <a:ext cx="91411" cy="9146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777139" y="8350545"/>
            <a:ext cx="91411" cy="91462"/>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777139" y="8652373"/>
            <a:ext cx="91411" cy="91462"/>
          </a:xfrm>
          <a:prstGeom prst="rect">
            <a:avLst/>
          </a:prstGeom>
          <a:blipFill>
            <a:blip r:embed="rId2" cstate="print"/>
            <a:stretch>
              <a:fillRect/>
            </a:stretch>
          </a:blipFill>
        </p:spPr>
        <p:txBody>
          <a:bodyPr wrap="square" lIns="0" tIns="0" rIns="0" bIns="0" rtlCol="0"/>
          <a:lstStyle/>
          <a:p/>
        </p:txBody>
      </p:sp>
      <p:sp>
        <p:nvSpPr>
          <p:cNvPr id="10" name="object 10"/>
          <p:cNvSpPr txBox="1"/>
          <p:nvPr/>
        </p:nvSpPr>
        <p:spPr>
          <a:xfrm>
            <a:off x="444496" y="334867"/>
            <a:ext cx="6663055" cy="9638665"/>
          </a:xfrm>
          <a:prstGeom prst="rect">
            <a:avLst/>
          </a:prstGeom>
        </p:spPr>
        <p:txBody>
          <a:bodyPr wrap="square" lIns="0" tIns="12700" rIns="0" bIns="0" rtlCol="0" vert="horz">
            <a:spAutoFit/>
          </a:bodyPr>
          <a:lstStyle/>
          <a:p>
            <a:pPr marL="469265" marR="1180465">
              <a:lnSpc>
                <a:spcPct val="136600"/>
              </a:lnSpc>
              <a:spcBef>
                <a:spcPts val="100"/>
              </a:spcBef>
            </a:pPr>
            <a:r>
              <a:rPr dirty="0" sz="1450" spc="-10">
                <a:latin typeface="Times New Roman"/>
                <a:cs typeface="Times New Roman"/>
              </a:rPr>
              <a:t>Speaker components that play midrange and high-frequency sounds.  A subwoofer component that plays low bass frequency</a:t>
            </a:r>
            <a:r>
              <a:rPr dirty="0" sz="1450" spc="-25">
                <a:latin typeface="Times New Roman"/>
                <a:cs typeface="Times New Roman"/>
              </a:rPr>
              <a:t> </a:t>
            </a:r>
            <a:r>
              <a:rPr dirty="0" sz="1450" spc="-10">
                <a:latin typeface="Times New Roman"/>
                <a:cs typeface="Times New Roman"/>
              </a:rPr>
              <a:t>sounds.</a:t>
            </a:r>
            <a:endParaRPr sz="1450">
              <a:latin typeface="Times New Roman"/>
              <a:cs typeface="Times New Roman"/>
            </a:endParaRPr>
          </a:p>
          <a:p>
            <a:pPr marL="469265" marR="2033270">
              <a:lnSpc>
                <a:spcPct val="136600"/>
              </a:lnSpc>
            </a:pPr>
            <a:r>
              <a:rPr dirty="0" sz="1450" spc="-10">
                <a:latin typeface="Times New Roman"/>
                <a:cs typeface="Times New Roman"/>
              </a:rPr>
              <a:t>A tuner component that receives radio broadcast signals.  A CD player component that reads audio data from</a:t>
            </a:r>
            <a:r>
              <a:rPr dirty="0" sz="1450" spc="-30">
                <a:latin typeface="Times New Roman"/>
                <a:cs typeface="Times New Roman"/>
              </a:rPr>
              <a:t> </a:t>
            </a:r>
            <a:r>
              <a:rPr dirty="0" sz="1450" spc="-10">
                <a:latin typeface="Times New Roman"/>
                <a:cs typeface="Times New Roman"/>
              </a:rPr>
              <a:t>CDs.</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A turntable component that reads audio data from vinyl</a:t>
            </a:r>
            <a:r>
              <a:rPr dirty="0" sz="1450" spc="-35">
                <a:latin typeface="Times New Roman"/>
                <a:cs typeface="Times New Roman"/>
              </a:rPr>
              <a:t> </a:t>
            </a:r>
            <a:r>
              <a:rPr dirty="0" sz="1450" spc="-10">
                <a:latin typeface="Times New Roman"/>
                <a:cs typeface="Times New Roman"/>
              </a:rPr>
              <a:t>records.</a:t>
            </a:r>
            <a:endParaRPr sz="1450">
              <a:latin typeface="Times New Roman"/>
              <a:cs typeface="Times New Roman"/>
            </a:endParaRPr>
          </a:p>
          <a:p>
            <a:pPr algn="just" marL="12700" marR="8890" indent="-635">
              <a:lnSpc>
                <a:spcPts val="1660"/>
              </a:lnSpc>
              <a:spcBef>
                <a:spcPts val="760"/>
              </a:spcBef>
            </a:pPr>
            <a:r>
              <a:rPr dirty="0" sz="1450" spc="-10">
                <a:latin typeface="Times New Roman"/>
                <a:cs typeface="Times New Roman"/>
              </a:rPr>
              <a:t>These components are designed to interact with each other using standard input and output  connectors. Even if you </a:t>
            </a:r>
            <a:r>
              <a:rPr dirty="0" sz="1450" spc="-5">
                <a:latin typeface="Times New Roman"/>
                <a:cs typeface="Times New Roman"/>
              </a:rPr>
              <a:t>bought </a:t>
            </a:r>
            <a:r>
              <a:rPr dirty="0" sz="1450" spc="-10">
                <a:latin typeface="Times New Roman"/>
                <a:cs typeface="Times New Roman"/>
              </a:rPr>
              <a:t>speakers, </a:t>
            </a:r>
            <a:r>
              <a:rPr dirty="0" sz="1450" spc="-15">
                <a:latin typeface="Times New Roman"/>
                <a:cs typeface="Times New Roman"/>
              </a:rPr>
              <a:t>subwoofer, </a:t>
            </a:r>
            <a:r>
              <a:rPr dirty="0" sz="1450" spc="-20">
                <a:latin typeface="Times New Roman"/>
                <a:cs typeface="Times New Roman"/>
              </a:rPr>
              <a:t>tuner, </a:t>
            </a:r>
            <a:r>
              <a:rPr dirty="0" sz="1450" spc="-10">
                <a:latin typeface="Times New Roman"/>
                <a:cs typeface="Times New Roman"/>
              </a:rPr>
              <a:t>CD </a:t>
            </a:r>
            <a:r>
              <a:rPr dirty="0" sz="1450" spc="-15">
                <a:latin typeface="Times New Roman"/>
                <a:cs typeface="Times New Roman"/>
              </a:rPr>
              <a:t>player, </a:t>
            </a:r>
            <a:r>
              <a:rPr dirty="0" sz="1450" spc="-10">
                <a:latin typeface="Times New Roman"/>
                <a:cs typeface="Times New Roman"/>
              </a:rPr>
              <a:t>and turntable made  by </a:t>
            </a:r>
            <a:r>
              <a:rPr dirty="0" sz="1450" spc="-15">
                <a:latin typeface="Times New Roman"/>
                <a:cs typeface="Times New Roman"/>
              </a:rPr>
              <a:t>different </a:t>
            </a:r>
            <a:r>
              <a:rPr dirty="0" sz="1450" spc="-10">
                <a:latin typeface="Times New Roman"/>
                <a:cs typeface="Times New Roman"/>
              </a:rPr>
              <a:t>companies, you could combine them to form </a:t>
            </a:r>
            <a:r>
              <a:rPr dirty="0" sz="1450" spc="-5">
                <a:latin typeface="Times New Roman"/>
                <a:cs typeface="Times New Roman"/>
              </a:rPr>
              <a:t>a </a:t>
            </a:r>
            <a:r>
              <a:rPr dirty="0" sz="1450" spc="-10">
                <a:latin typeface="Times New Roman"/>
                <a:cs typeface="Times New Roman"/>
              </a:rPr>
              <a:t>stereo system—as long as each  component has standard</a:t>
            </a:r>
            <a:r>
              <a:rPr dirty="0" sz="1450">
                <a:latin typeface="Times New Roman"/>
                <a:cs typeface="Times New Roman"/>
              </a:rPr>
              <a:t> </a:t>
            </a:r>
            <a:r>
              <a:rPr dirty="0" sz="1450" spc="-10">
                <a:latin typeface="Times New Roman"/>
                <a:cs typeface="Times New Roman"/>
              </a:rPr>
              <a:t>connectors.</a:t>
            </a:r>
            <a:endParaRPr sz="1450">
              <a:latin typeface="Times New Roman"/>
              <a:cs typeface="Times New Roman"/>
            </a:endParaRPr>
          </a:p>
          <a:p>
            <a:pPr marL="12700" marR="6985">
              <a:lnSpc>
                <a:spcPts val="1660"/>
              </a:lnSpc>
              <a:spcBef>
                <a:spcPts val="705"/>
              </a:spcBef>
            </a:pPr>
            <a:r>
              <a:rPr dirty="0" sz="1450" spc="-10">
                <a:latin typeface="Times New Roman"/>
                <a:cs typeface="Times New Roman"/>
              </a:rPr>
              <a:t>Object-oriented programming works under the same principle: </a:t>
            </a:r>
            <a:r>
              <a:rPr dirty="0" sz="1450" spc="-60">
                <a:latin typeface="Times New Roman"/>
                <a:cs typeface="Times New Roman"/>
              </a:rPr>
              <a:t>You </a:t>
            </a:r>
            <a:r>
              <a:rPr dirty="0" sz="1450" spc="-5">
                <a:latin typeface="Times New Roman"/>
                <a:cs typeface="Times New Roman"/>
              </a:rPr>
              <a:t>put </a:t>
            </a:r>
            <a:r>
              <a:rPr dirty="0" sz="1450" spc="-10">
                <a:latin typeface="Times New Roman"/>
                <a:cs typeface="Times New Roman"/>
              </a:rPr>
              <a:t>together </a:t>
            </a:r>
            <a:r>
              <a:rPr dirty="0" sz="1450" spc="-5">
                <a:latin typeface="Times New Roman"/>
                <a:cs typeface="Times New Roman"/>
              </a:rPr>
              <a:t>a </a:t>
            </a:r>
            <a:r>
              <a:rPr dirty="0" sz="1450" spc="-10">
                <a:latin typeface="Times New Roman"/>
                <a:cs typeface="Times New Roman"/>
              </a:rPr>
              <a:t>program  by creating new objects and connecting them to each other and to existing objects  provided by Oracle </a:t>
            </a:r>
            <a:r>
              <a:rPr dirty="0" sz="1450" spc="-5">
                <a:latin typeface="Times New Roman"/>
                <a:cs typeface="Times New Roman"/>
              </a:rPr>
              <a:t>or </a:t>
            </a:r>
            <a:r>
              <a:rPr dirty="0" sz="1450" spc="-10">
                <a:latin typeface="Times New Roman"/>
                <a:cs typeface="Times New Roman"/>
              </a:rPr>
              <a:t>another software </a:t>
            </a:r>
            <a:r>
              <a:rPr dirty="0" sz="1450" spc="-15">
                <a:latin typeface="Times New Roman"/>
                <a:cs typeface="Times New Roman"/>
              </a:rPr>
              <a:t>developer. </a:t>
            </a:r>
            <a:r>
              <a:rPr dirty="0" sz="1450" spc="-10">
                <a:latin typeface="Times New Roman"/>
                <a:cs typeface="Times New Roman"/>
              </a:rPr>
              <a:t>Each object is </a:t>
            </a:r>
            <a:r>
              <a:rPr dirty="0" sz="1450" spc="-5">
                <a:latin typeface="Times New Roman"/>
                <a:cs typeface="Times New Roman"/>
              </a:rPr>
              <a:t>a </a:t>
            </a:r>
            <a:r>
              <a:rPr dirty="0" sz="1450" spc="-10">
                <a:latin typeface="Times New Roman"/>
                <a:cs typeface="Times New Roman"/>
              </a:rPr>
              <a:t>component in the  </a:t>
            </a:r>
            <a:r>
              <a:rPr dirty="0" sz="1450" spc="-15">
                <a:latin typeface="Times New Roman"/>
                <a:cs typeface="Times New Roman"/>
              </a:rPr>
              <a:t>larger </a:t>
            </a:r>
            <a:r>
              <a:rPr dirty="0" sz="1450" spc="-10">
                <a:latin typeface="Times New Roman"/>
                <a:cs typeface="Times New Roman"/>
              </a:rPr>
              <a:t>program, and they are combined together in </a:t>
            </a:r>
            <a:r>
              <a:rPr dirty="0" sz="1450" spc="-5">
                <a:latin typeface="Times New Roman"/>
                <a:cs typeface="Times New Roman"/>
              </a:rPr>
              <a:t>a </a:t>
            </a:r>
            <a:r>
              <a:rPr dirty="0" sz="1450" spc="-10">
                <a:latin typeface="Times New Roman"/>
                <a:cs typeface="Times New Roman"/>
              </a:rPr>
              <a:t>standard </a:t>
            </a:r>
            <a:r>
              <a:rPr dirty="0" sz="1450" spc="-35">
                <a:latin typeface="Times New Roman"/>
                <a:cs typeface="Times New Roman"/>
              </a:rPr>
              <a:t>way. </a:t>
            </a:r>
            <a:r>
              <a:rPr dirty="0" sz="1450" spc="-10">
                <a:latin typeface="Times New Roman"/>
                <a:cs typeface="Times New Roman"/>
              </a:rPr>
              <a:t>Each object plays </a:t>
            </a:r>
            <a:r>
              <a:rPr dirty="0" sz="1450" spc="-5">
                <a:latin typeface="Times New Roman"/>
                <a:cs typeface="Times New Roman"/>
              </a:rPr>
              <a:t>a  </a:t>
            </a:r>
            <a:r>
              <a:rPr dirty="0" sz="1450" spc="-10">
                <a:latin typeface="Times New Roman"/>
                <a:cs typeface="Times New Roman"/>
              </a:rPr>
              <a:t>specific role in the </a:t>
            </a:r>
            <a:r>
              <a:rPr dirty="0" sz="1450" spc="-15">
                <a:latin typeface="Times New Roman"/>
                <a:cs typeface="Times New Roman"/>
              </a:rPr>
              <a:t>larger</a:t>
            </a:r>
            <a:r>
              <a:rPr dirty="0" sz="1450" spc="10">
                <a:latin typeface="Times New Roman"/>
                <a:cs typeface="Times New Roman"/>
              </a:rPr>
              <a:t> </a:t>
            </a:r>
            <a:r>
              <a:rPr dirty="0" sz="1450" spc="-10">
                <a:latin typeface="Times New Roman"/>
                <a:cs typeface="Times New Roman"/>
              </a:rPr>
              <a:t>program.</a:t>
            </a:r>
            <a:endParaRPr sz="1450">
              <a:latin typeface="Times New Roman"/>
              <a:cs typeface="Times New Roman"/>
            </a:endParaRPr>
          </a:p>
          <a:p>
            <a:pPr marL="12700" marR="426084">
              <a:lnSpc>
                <a:spcPts val="1660"/>
              </a:lnSpc>
              <a:spcBef>
                <a:spcPts val="705"/>
              </a:spcBef>
            </a:pPr>
            <a:r>
              <a:rPr dirty="0" sz="1450" spc="-10">
                <a:latin typeface="Times New Roman"/>
                <a:cs typeface="Times New Roman"/>
              </a:rPr>
              <a:t>An </a:t>
            </a:r>
            <a:r>
              <a:rPr dirty="0" sz="1450" spc="-10" i="1">
                <a:latin typeface="Times New Roman"/>
                <a:cs typeface="Times New Roman"/>
              </a:rPr>
              <a:t>object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self-contained element </a:t>
            </a:r>
            <a:r>
              <a:rPr dirty="0" sz="1450" spc="-5">
                <a:latin typeface="Times New Roman"/>
                <a:cs typeface="Times New Roman"/>
              </a:rPr>
              <a:t>of a </a:t>
            </a:r>
            <a:r>
              <a:rPr dirty="0" sz="1450" spc="-10">
                <a:latin typeface="Times New Roman"/>
                <a:cs typeface="Times New Roman"/>
              </a:rPr>
              <a:t>computer program that represents </a:t>
            </a:r>
            <a:r>
              <a:rPr dirty="0" sz="1450" spc="-5">
                <a:latin typeface="Times New Roman"/>
                <a:cs typeface="Times New Roman"/>
              </a:rPr>
              <a:t>a </a:t>
            </a:r>
            <a:r>
              <a:rPr dirty="0" sz="1450" spc="-10">
                <a:latin typeface="Times New Roman"/>
                <a:cs typeface="Times New Roman"/>
              </a:rPr>
              <a:t>related  group </a:t>
            </a:r>
            <a:r>
              <a:rPr dirty="0" sz="1450" spc="-5">
                <a:latin typeface="Times New Roman"/>
                <a:cs typeface="Times New Roman"/>
              </a:rPr>
              <a:t>of </a:t>
            </a:r>
            <a:r>
              <a:rPr dirty="0" sz="1450" spc="-10">
                <a:latin typeface="Times New Roman"/>
                <a:cs typeface="Times New Roman"/>
              </a:rPr>
              <a:t>features and that is designed to accomplish specific</a:t>
            </a:r>
            <a:r>
              <a:rPr dirty="0" sz="1450" spc="45">
                <a:latin typeface="Times New Roman"/>
                <a:cs typeface="Times New Roman"/>
              </a:rPr>
              <a:t> </a:t>
            </a:r>
            <a:r>
              <a:rPr dirty="0" sz="1450" spc="-10">
                <a:latin typeface="Times New Roman"/>
                <a:cs typeface="Times New Roman"/>
              </a:rPr>
              <a:t>tasks.</a:t>
            </a:r>
            <a:endParaRPr sz="1450">
              <a:latin typeface="Times New Roman"/>
              <a:cs typeface="Times New Roman"/>
            </a:endParaRPr>
          </a:p>
          <a:p>
            <a:pPr marL="12700">
              <a:lnSpc>
                <a:spcPct val="100000"/>
              </a:lnSpc>
              <a:spcBef>
                <a:spcPts val="1325"/>
              </a:spcBef>
            </a:pPr>
            <a:r>
              <a:rPr dirty="0" sz="1650" spc="-5" b="1">
                <a:latin typeface="Times New Roman"/>
                <a:cs typeface="Times New Roman"/>
              </a:rPr>
              <a:t>Objects </a:t>
            </a:r>
            <a:r>
              <a:rPr dirty="0" sz="1650" b="1">
                <a:latin typeface="Times New Roman"/>
                <a:cs typeface="Times New Roman"/>
              </a:rPr>
              <a:t>and </a:t>
            </a:r>
            <a:r>
              <a:rPr dirty="0" sz="1650" spc="-5" b="1">
                <a:latin typeface="Times New Roman"/>
                <a:cs typeface="Times New Roman"/>
              </a:rPr>
              <a:t>Classes</a:t>
            </a:r>
            <a:endParaRPr sz="1650">
              <a:latin typeface="Times New Roman"/>
              <a:cs typeface="Times New Roman"/>
            </a:endParaRPr>
          </a:p>
          <a:p>
            <a:pPr marL="12700" marR="267970">
              <a:lnSpc>
                <a:spcPts val="1660"/>
              </a:lnSpc>
              <a:spcBef>
                <a:spcPts val="790"/>
              </a:spcBef>
            </a:pPr>
            <a:r>
              <a:rPr dirty="0" sz="1450" spc="-10">
                <a:latin typeface="Times New Roman"/>
                <a:cs typeface="Times New Roman"/>
              </a:rPr>
              <a:t>Object-oriented programming is modeled on the observation that in the physical world,  objects are made up </a:t>
            </a:r>
            <a:r>
              <a:rPr dirty="0" sz="1450" spc="-5">
                <a:latin typeface="Times New Roman"/>
                <a:cs typeface="Times New Roman"/>
              </a:rPr>
              <a:t>of </a:t>
            </a:r>
            <a:r>
              <a:rPr dirty="0" sz="1450" spc="-10">
                <a:latin typeface="Times New Roman"/>
                <a:cs typeface="Times New Roman"/>
              </a:rPr>
              <a:t>many kinds </a:t>
            </a:r>
            <a:r>
              <a:rPr dirty="0" sz="1450" spc="-5">
                <a:latin typeface="Times New Roman"/>
                <a:cs typeface="Times New Roman"/>
              </a:rPr>
              <a:t>of </a:t>
            </a:r>
            <a:r>
              <a:rPr dirty="0" sz="1450" spc="-10">
                <a:latin typeface="Times New Roman"/>
                <a:cs typeface="Times New Roman"/>
              </a:rPr>
              <a:t>smaller</a:t>
            </a:r>
            <a:r>
              <a:rPr dirty="0" sz="1450" spc="25">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marL="12700" marR="379730">
              <a:lnSpc>
                <a:spcPts val="1660"/>
              </a:lnSpc>
              <a:spcBef>
                <a:spcPts val="715"/>
              </a:spcBef>
            </a:pPr>
            <a:r>
              <a:rPr dirty="0" sz="1450" spc="-10">
                <a:latin typeface="Times New Roman"/>
                <a:cs typeface="Times New Roman"/>
              </a:rPr>
              <a:t>The capability to combine objects is only </a:t>
            </a:r>
            <a:r>
              <a:rPr dirty="0" sz="1450" spc="-5">
                <a:latin typeface="Times New Roman"/>
                <a:cs typeface="Times New Roman"/>
              </a:rPr>
              <a:t>one </a:t>
            </a:r>
            <a:r>
              <a:rPr dirty="0" sz="1450" spc="-10">
                <a:latin typeface="Times New Roman"/>
                <a:cs typeface="Times New Roman"/>
              </a:rPr>
              <a:t>aspect </a:t>
            </a:r>
            <a:r>
              <a:rPr dirty="0" sz="1450" spc="-5">
                <a:latin typeface="Times New Roman"/>
                <a:cs typeface="Times New Roman"/>
              </a:rPr>
              <a:t>of </a:t>
            </a:r>
            <a:r>
              <a:rPr dirty="0" sz="1450" spc="-10">
                <a:latin typeface="Times New Roman"/>
                <a:cs typeface="Times New Roman"/>
              </a:rPr>
              <a:t>object-oriented programming.  Another important feature is the use </a:t>
            </a:r>
            <a:r>
              <a:rPr dirty="0" sz="1450" spc="-5">
                <a:latin typeface="Times New Roman"/>
                <a:cs typeface="Times New Roman"/>
              </a:rPr>
              <a:t>of</a:t>
            </a:r>
            <a:r>
              <a:rPr dirty="0" sz="1450" spc="25">
                <a:latin typeface="Times New Roman"/>
                <a:cs typeface="Times New Roman"/>
              </a:rPr>
              <a:t> </a:t>
            </a:r>
            <a:r>
              <a:rPr dirty="0" sz="1450" spc="-10">
                <a:latin typeface="Times New Roman"/>
                <a:cs typeface="Times New Roman"/>
              </a:rPr>
              <a:t>classes.</a:t>
            </a:r>
            <a:endParaRPr sz="1450">
              <a:latin typeface="Times New Roman"/>
              <a:cs typeface="Times New Roman"/>
            </a:endParaRPr>
          </a:p>
          <a:p>
            <a:pPr marL="12700" marR="5080">
              <a:lnSpc>
                <a:spcPts val="1660"/>
              </a:lnSpc>
              <a:spcBef>
                <a:spcPts val="710"/>
              </a:spcBef>
            </a:pPr>
            <a:r>
              <a:rPr dirty="0" sz="1450" spc="-10">
                <a:latin typeface="Times New Roman"/>
                <a:cs typeface="Times New Roman"/>
              </a:rPr>
              <a:t>A </a:t>
            </a:r>
            <a:r>
              <a:rPr dirty="0" sz="1450" spc="-10" i="1">
                <a:latin typeface="Times New Roman"/>
                <a:cs typeface="Times New Roman"/>
              </a:rPr>
              <a:t>class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template used to create an object. Every object created from the same class has  similar features.</a:t>
            </a:r>
            <a:endParaRPr sz="1450">
              <a:latin typeface="Times New Roman"/>
              <a:cs typeface="Times New Roman"/>
            </a:endParaRPr>
          </a:p>
          <a:p>
            <a:pPr marL="12700" marR="60325">
              <a:lnSpc>
                <a:spcPts val="1660"/>
              </a:lnSpc>
              <a:spcBef>
                <a:spcPts val="715"/>
              </a:spcBef>
            </a:pPr>
            <a:r>
              <a:rPr dirty="0" sz="1450" spc="-10">
                <a:latin typeface="Times New Roman"/>
                <a:cs typeface="Times New Roman"/>
              </a:rPr>
              <a:t>Classes embody all features </a:t>
            </a:r>
            <a:r>
              <a:rPr dirty="0" sz="1450" spc="-5">
                <a:latin typeface="Times New Roman"/>
                <a:cs typeface="Times New Roman"/>
              </a:rPr>
              <a:t>of a </a:t>
            </a:r>
            <a:r>
              <a:rPr dirty="0" sz="1450" spc="-10">
                <a:latin typeface="Times New Roman"/>
                <a:cs typeface="Times New Roman"/>
              </a:rPr>
              <a:t>particular set </a:t>
            </a:r>
            <a:r>
              <a:rPr dirty="0" sz="1450" spc="-5">
                <a:latin typeface="Times New Roman"/>
                <a:cs typeface="Times New Roman"/>
              </a:rPr>
              <a:t>of </a:t>
            </a:r>
            <a:r>
              <a:rPr dirty="0" sz="1450" spc="-10">
                <a:latin typeface="Times New Roman"/>
                <a:cs typeface="Times New Roman"/>
              </a:rPr>
              <a:t>objects. When you write </a:t>
            </a:r>
            <a:r>
              <a:rPr dirty="0" sz="1450" spc="-5">
                <a:latin typeface="Times New Roman"/>
                <a:cs typeface="Times New Roman"/>
              </a:rPr>
              <a:t>a </a:t>
            </a:r>
            <a:r>
              <a:rPr dirty="0" sz="1450" spc="-10">
                <a:latin typeface="Times New Roman"/>
                <a:cs typeface="Times New Roman"/>
              </a:rPr>
              <a:t>program in an  object-oriented language, you </a:t>
            </a:r>
            <a:r>
              <a:rPr dirty="0" sz="1450" spc="-15">
                <a:latin typeface="Times New Roman"/>
                <a:cs typeface="Times New Roman"/>
              </a:rPr>
              <a:t>don’t </a:t>
            </a:r>
            <a:r>
              <a:rPr dirty="0" sz="1450" spc="-10">
                <a:latin typeface="Times New Roman"/>
                <a:cs typeface="Times New Roman"/>
              </a:rPr>
              <a:t>define individual objects. Instead, you define classes  used to create those</a:t>
            </a:r>
            <a:r>
              <a:rPr dirty="0" sz="1450" spc="5">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marL="12700" marR="535305">
              <a:lnSpc>
                <a:spcPct val="99300"/>
              </a:lnSpc>
              <a:spcBef>
                <a:spcPts val="600"/>
              </a:spcBef>
            </a:pPr>
            <a:r>
              <a:rPr dirty="0" sz="1450" spc="-10">
                <a:latin typeface="Times New Roman"/>
                <a:cs typeface="Times New Roman"/>
              </a:rPr>
              <a:t>If you were writing </a:t>
            </a:r>
            <a:r>
              <a:rPr dirty="0" sz="1450" spc="-5">
                <a:latin typeface="Times New Roman"/>
                <a:cs typeface="Times New Roman"/>
              </a:rPr>
              <a:t>a </a:t>
            </a:r>
            <a:r>
              <a:rPr dirty="0" sz="1450" spc="-10">
                <a:latin typeface="Times New Roman"/>
                <a:cs typeface="Times New Roman"/>
              </a:rPr>
              <a:t>networking program in Java, you could create </a:t>
            </a:r>
            <a:r>
              <a:rPr dirty="0" sz="1450" spc="-5">
                <a:latin typeface="Times New Roman"/>
                <a:cs typeface="Times New Roman"/>
              </a:rPr>
              <a:t>a  </a:t>
            </a:r>
            <a:r>
              <a:rPr dirty="0" sz="1450" spc="-15">
                <a:latin typeface="Courier New"/>
                <a:cs typeface="Courier New"/>
              </a:rPr>
              <a:t>HighSpeedModem</a:t>
            </a:r>
            <a:r>
              <a:rPr dirty="0" sz="1450" spc="-395">
                <a:latin typeface="Courier New"/>
                <a:cs typeface="Courier New"/>
              </a:rPr>
              <a:t> </a:t>
            </a:r>
            <a:r>
              <a:rPr dirty="0" sz="1450" spc="-10">
                <a:latin typeface="Times New Roman"/>
                <a:cs typeface="Times New Roman"/>
              </a:rPr>
              <a:t>class that describes the features </a:t>
            </a:r>
            <a:r>
              <a:rPr dirty="0" sz="1450" spc="-5">
                <a:latin typeface="Times New Roman"/>
                <a:cs typeface="Times New Roman"/>
              </a:rPr>
              <a:t>of </a:t>
            </a:r>
            <a:r>
              <a:rPr dirty="0" sz="1450" spc="-10">
                <a:latin typeface="Times New Roman"/>
                <a:cs typeface="Times New Roman"/>
              </a:rPr>
              <a:t>all Internet modems. These  devices have the following common</a:t>
            </a:r>
            <a:r>
              <a:rPr dirty="0" sz="1450" spc="10">
                <a:latin typeface="Times New Roman"/>
                <a:cs typeface="Times New Roman"/>
              </a:rPr>
              <a:t> </a:t>
            </a:r>
            <a:r>
              <a:rPr dirty="0" sz="1450" spc="-10">
                <a:latin typeface="Times New Roman"/>
                <a:cs typeface="Times New Roman"/>
              </a:rPr>
              <a:t>features:</a:t>
            </a:r>
            <a:endParaRPr sz="1450">
              <a:latin typeface="Times New Roman"/>
              <a:cs typeface="Times New Roman"/>
            </a:endParaRPr>
          </a:p>
          <a:p>
            <a:pPr marL="469265" marR="2996565">
              <a:lnSpc>
                <a:spcPct val="136600"/>
              </a:lnSpc>
            </a:pPr>
            <a:r>
              <a:rPr dirty="0" sz="1450" spc="-10">
                <a:latin typeface="Times New Roman"/>
                <a:cs typeface="Times New Roman"/>
              </a:rPr>
              <a:t>They connect to </a:t>
            </a:r>
            <a:r>
              <a:rPr dirty="0" sz="1450" spc="-5">
                <a:latin typeface="Times New Roman"/>
                <a:cs typeface="Times New Roman"/>
              </a:rPr>
              <a:t>a </a:t>
            </a:r>
            <a:r>
              <a:rPr dirty="0" sz="1450" spc="-15">
                <a:latin typeface="Times New Roman"/>
                <a:cs typeface="Times New Roman"/>
              </a:rPr>
              <a:t>computer’s </a:t>
            </a:r>
            <a:r>
              <a:rPr dirty="0" sz="1450" spc="-10">
                <a:latin typeface="Times New Roman"/>
                <a:cs typeface="Times New Roman"/>
              </a:rPr>
              <a:t>ethernet port.  They send and receive</a:t>
            </a:r>
            <a:r>
              <a:rPr dirty="0" sz="1450">
                <a:latin typeface="Times New Roman"/>
                <a:cs typeface="Times New Roman"/>
              </a:rPr>
              <a:t> </a:t>
            </a:r>
            <a:r>
              <a:rPr dirty="0" sz="1450" spc="-10">
                <a:latin typeface="Times New Roman"/>
                <a:cs typeface="Times New Roman"/>
              </a:rPr>
              <a:t>information.</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They communicate with Internet</a:t>
            </a:r>
            <a:r>
              <a:rPr dirty="0" sz="1450" spc="5">
                <a:latin typeface="Times New Roman"/>
                <a:cs typeface="Times New Roman"/>
              </a:rPr>
              <a:t> </a:t>
            </a:r>
            <a:r>
              <a:rPr dirty="0" sz="1450" spc="-10">
                <a:latin typeface="Times New Roman"/>
                <a:cs typeface="Times New Roman"/>
              </a:rPr>
              <a:t>servers.</a:t>
            </a:r>
            <a:endParaRPr sz="1450">
              <a:latin typeface="Times New Roman"/>
              <a:cs typeface="Times New Roman"/>
            </a:endParaRPr>
          </a:p>
          <a:p>
            <a:pPr marL="12700" marR="69850">
              <a:lnSpc>
                <a:spcPct val="99300"/>
              </a:lnSpc>
              <a:spcBef>
                <a:spcPts val="650"/>
              </a:spcBef>
            </a:pPr>
            <a:r>
              <a:rPr dirty="0" sz="1450" spc="-10">
                <a:latin typeface="Times New Roman"/>
                <a:cs typeface="Times New Roman"/>
              </a:rPr>
              <a:t>The </a:t>
            </a:r>
            <a:r>
              <a:rPr dirty="0" sz="1450" spc="-15">
                <a:latin typeface="Courier New"/>
                <a:cs typeface="Courier New"/>
              </a:rPr>
              <a:t>HighSpeedModem </a:t>
            </a:r>
            <a:r>
              <a:rPr dirty="0" sz="1450" spc="-10">
                <a:latin typeface="Times New Roman"/>
                <a:cs typeface="Times New Roman"/>
              </a:rPr>
              <a:t>class serves as an abstract model for the concept </a:t>
            </a:r>
            <a:r>
              <a:rPr dirty="0" sz="1450" spc="-5">
                <a:latin typeface="Times New Roman"/>
                <a:cs typeface="Times New Roman"/>
              </a:rPr>
              <a:t>of </a:t>
            </a:r>
            <a:r>
              <a:rPr dirty="0" sz="1450" spc="-10">
                <a:latin typeface="Times New Roman"/>
                <a:cs typeface="Times New Roman"/>
              </a:rPr>
              <a:t>such </a:t>
            </a:r>
            <a:r>
              <a:rPr dirty="0" sz="1450" spc="-5">
                <a:latin typeface="Times New Roman"/>
                <a:cs typeface="Times New Roman"/>
              </a:rPr>
              <a:t>a  </a:t>
            </a:r>
            <a:r>
              <a:rPr dirty="0" sz="1450" spc="-10">
                <a:latin typeface="Times New Roman"/>
                <a:cs typeface="Times New Roman"/>
              </a:rPr>
              <a:t>modem. </a:t>
            </a:r>
            <a:r>
              <a:rPr dirty="0" sz="1450" spc="-60">
                <a:latin typeface="Times New Roman"/>
                <a:cs typeface="Times New Roman"/>
              </a:rPr>
              <a:t>To </a:t>
            </a:r>
            <a:r>
              <a:rPr dirty="0" sz="1450" spc="-10">
                <a:latin typeface="Times New Roman"/>
                <a:cs typeface="Times New Roman"/>
              </a:rPr>
              <a:t>have something concrete you can manipulate in </a:t>
            </a:r>
            <a:r>
              <a:rPr dirty="0" sz="1450" spc="-5">
                <a:latin typeface="Times New Roman"/>
                <a:cs typeface="Times New Roman"/>
              </a:rPr>
              <a:t>a </a:t>
            </a:r>
            <a:r>
              <a:rPr dirty="0" sz="1450" spc="-10">
                <a:latin typeface="Times New Roman"/>
                <a:cs typeface="Times New Roman"/>
              </a:rPr>
              <a:t>program, you need an  object. </a:t>
            </a:r>
            <a:r>
              <a:rPr dirty="0" sz="1450" spc="-60">
                <a:latin typeface="Times New Roman"/>
                <a:cs typeface="Times New Roman"/>
              </a:rPr>
              <a:t>You </a:t>
            </a:r>
            <a:r>
              <a:rPr dirty="0" sz="1450" spc="-10">
                <a:latin typeface="Times New Roman"/>
                <a:cs typeface="Times New Roman"/>
              </a:rPr>
              <a:t>must use the </a:t>
            </a:r>
            <a:r>
              <a:rPr dirty="0" sz="1450" spc="-15">
                <a:latin typeface="Courier New"/>
                <a:cs typeface="Courier New"/>
              </a:rPr>
              <a:t>HighSpeedModem </a:t>
            </a:r>
            <a:r>
              <a:rPr dirty="0" sz="1450" spc="-10">
                <a:latin typeface="Times New Roman"/>
                <a:cs typeface="Times New Roman"/>
              </a:rPr>
              <a:t>class to create </a:t>
            </a:r>
            <a:r>
              <a:rPr dirty="0" sz="1450" spc="-5">
                <a:latin typeface="Times New Roman"/>
                <a:cs typeface="Times New Roman"/>
              </a:rPr>
              <a:t>a </a:t>
            </a:r>
            <a:r>
              <a:rPr dirty="0" sz="1450" spc="-15">
                <a:latin typeface="Courier New"/>
                <a:cs typeface="Courier New"/>
              </a:rPr>
              <a:t>HighSpeedModem  </a:t>
            </a:r>
            <a:r>
              <a:rPr dirty="0" sz="1450" spc="-10">
                <a:latin typeface="Times New Roman"/>
                <a:cs typeface="Times New Roman"/>
              </a:rPr>
              <a:t>object. The process </a:t>
            </a:r>
            <a:r>
              <a:rPr dirty="0" sz="1450" spc="-5">
                <a:latin typeface="Times New Roman"/>
                <a:cs typeface="Times New Roman"/>
              </a:rPr>
              <a:t>of </a:t>
            </a:r>
            <a:r>
              <a:rPr dirty="0" sz="1450" spc="-10">
                <a:latin typeface="Times New Roman"/>
                <a:cs typeface="Times New Roman"/>
              </a:rPr>
              <a:t>creating an object from </a:t>
            </a:r>
            <a:r>
              <a:rPr dirty="0" sz="1450" spc="-5">
                <a:latin typeface="Times New Roman"/>
                <a:cs typeface="Times New Roman"/>
              </a:rPr>
              <a:t>a </a:t>
            </a:r>
            <a:r>
              <a:rPr dirty="0" sz="1450" spc="-10">
                <a:latin typeface="Times New Roman"/>
                <a:cs typeface="Times New Roman"/>
              </a:rPr>
              <a:t>class is called </a:t>
            </a:r>
            <a:r>
              <a:rPr dirty="0" sz="1450" spc="-10" i="1">
                <a:latin typeface="Times New Roman"/>
                <a:cs typeface="Times New Roman"/>
              </a:rPr>
              <a:t>instantiation</a:t>
            </a:r>
            <a:r>
              <a:rPr dirty="0" sz="1450" spc="-10">
                <a:latin typeface="Times New Roman"/>
                <a:cs typeface="Times New Roman"/>
              </a:rPr>
              <a:t>, which is why  objects also are called</a:t>
            </a:r>
            <a:r>
              <a:rPr dirty="0" sz="1450" spc="5">
                <a:latin typeface="Times New Roman"/>
                <a:cs typeface="Times New Roman"/>
              </a:rPr>
              <a:t> </a:t>
            </a:r>
            <a:r>
              <a:rPr dirty="0" sz="1450" spc="-10" i="1">
                <a:latin typeface="Times New Roman"/>
                <a:cs typeface="Times New Roman"/>
              </a:rPr>
              <a:t>instances</a:t>
            </a:r>
            <a:r>
              <a:rPr dirty="0" sz="1450" spc="-10">
                <a:latin typeface="Times New Roman"/>
                <a:cs typeface="Times New Roman"/>
              </a:rPr>
              <a:t>.</a:t>
            </a:r>
            <a:endParaRPr sz="1450">
              <a:latin typeface="Times New Roman"/>
              <a:cs typeface="Times New Roman"/>
            </a:endParaRPr>
          </a:p>
        </p:txBody>
      </p:sp>
      <p:sp>
        <p:nvSpPr>
          <p:cNvPr id="11" name="object 11"/>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6</a:t>
            </a:fld>
            <a:r>
              <a:rPr dirty="0"/>
              <a:t> of</a:t>
            </a:r>
            <a:r>
              <a:rPr dirty="0" spc="-90"/>
              <a:t> </a:t>
            </a:r>
            <a:r>
              <a:rPr dirty="0"/>
              <a:t>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40" y="1051829"/>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40" y="1353645"/>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40" y="1655473"/>
            <a:ext cx="91411" cy="9146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7140" y="3530463"/>
            <a:ext cx="91411" cy="9146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77140" y="3832291"/>
            <a:ext cx="91411" cy="9146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777140" y="4134119"/>
            <a:ext cx="91411" cy="91462"/>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444498" y="417184"/>
            <a:ext cx="6650990" cy="9821545"/>
          </a:xfrm>
          <a:prstGeom prst="rect">
            <a:avLst/>
          </a:prstGeom>
        </p:spPr>
        <p:txBody>
          <a:bodyPr wrap="square" lIns="0" tIns="3810" rIns="0" bIns="0" rtlCol="0" vert="horz">
            <a:spAutoFit/>
          </a:bodyPr>
          <a:lstStyle/>
          <a:p>
            <a:pPr marL="12700" marR="141605">
              <a:lnSpc>
                <a:spcPct val="103499"/>
              </a:lnSpc>
              <a:spcBef>
                <a:spcPts val="30"/>
              </a:spcBef>
            </a:pPr>
            <a:r>
              <a:rPr dirty="0" sz="1450" spc="-10">
                <a:latin typeface="Times New Roman"/>
                <a:cs typeface="Times New Roman"/>
              </a:rPr>
              <a:t>A</a:t>
            </a:r>
            <a:r>
              <a:rPr dirty="0" sz="1450" spc="-80">
                <a:latin typeface="Times New Roman"/>
                <a:cs typeface="Times New Roman"/>
              </a:rPr>
              <a:t> </a:t>
            </a:r>
            <a:r>
              <a:rPr dirty="0" sz="1450" spc="-15">
                <a:latin typeface="Courier New"/>
                <a:cs typeface="Courier New"/>
              </a:rPr>
              <a:t>HighSpeedModem</a:t>
            </a:r>
            <a:r>
              <a:rPr dirty="0" sz="1450" spc="-500">
                <a:latin typeface="Courier New"/>
                <a:cs typeface="Courier New"/>
              </a:rPr>
              <a:t> </a:t>
            </a:r>
            <a:r>
              <a:rPr dirty="0" sz="1450" spc="-10">
                <a:latin typeface="Times New Roman"/>
                <a:cs typeface="Times New Roman"/>
              </a:rPr>
              <a:t>class</a:t>
            </a:r>
            <a:r>
              <a:rPr dirty="0" sz="1450" spc="5">
                <a:latin typeface="Times New Roman"/>
                <a:cs typeface="Times New Roman"/>
              </a:rPr>
              <a:t> </a:t>
            </a:r>
            <a:r>
              <a:rPr dirty="0" sz="1450" spc="-10">
                <a:latin typeface="Times New Roman"/>
                <a:cs typeface="Times New Roman"/>
              </a:rPr>
              <a:t>can</a:t>
            </a:r>
            <a:r>
              <a:rPr dirty="0" sz="1450" spc="5">
                <a:latin typeface="Times New Roman"/>
                <a:cs typeface="Times New Roman"/>
              </a:rPr>
              <a:t> </a:t>
            </a:r>
            <a:r>
              <a:rPr dirty="0" sz="1450" spc="-5">
                <a:latin typeface="Times New Roman"/>
                <a:cs typeface="Times New Roman"/>
              </a:rPr>
              <a:t>be</a:t>
            </a:r>
            <a:r>
              <a:rPr dirty="0" sz="1450" spc="10">
                <a:latin typeface="Times New Roman"/>
                <a:cs typeface="Times New Roman"/>
              </a:rPr>
              <a:t> </a:t>
            </a:r>
            <a:r>
              <a:rPr dirty="0" sz="1450" spc="-10">
                <a:latin typeface="Times New Roman"/>
                <a:cs typeface="Times New Roman"/>
              </a:rPr>
              <a:t>used</a:t>
            </a:r>
            <a:r>
              <a:rPr dirty="0" sz="1450" spc="5">
                <a:latin typeface="Times New Roman"/>
                <a:cs typeface="Times New Roman"/>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create</a:t>
            </a:r>
            <a:r>
              <a:rPr dirty="0" sz="1450" spc="10">
                <a:latin typeface="Times New Roman"/>
                <a:cs typeface="Times New Roman"/>
              </a:rPr>
              <a:t> </a:t>
            </a:r>
            <a:r>
              <a:rPr dirty="0" sz="1450" spc="-15">
                <a:latin typeface="Times New Roman"/>
                <a:cs typeface="Times New Roman"/>
              </a:rPr>
              <a:t>different</a:t>
            </a:r>
            <a:r>
              <a:rPr dirty="0" sz="1450" spc="5">
                <a:latin typeface="Times New Roman"/>
                <a:cs typeface="Times New Roman"/>
              </a:rPr>
              <a:t> </a:t>
            </a:r>
            <a:r>
              <a:rPr dirty="0" sz="1450" spc="-15">
                <a:latin typeface="Courier New"/>
                <a:cs typeface="Courier New"/>
              </a:rPr>
              <a:t>HighSpeedModem</a:t>
            </a:r>
            <a:r>
              <a:rPr dirty="0" sz="1450" spc="-500">
                <a:latin typeface="Courier New"/>
                <a:cs typeface="Courier New"/>
              </a:rPr>
              <a:t> </a:t>
            </a:r>
            <a:r>
              <a:rPr dirty="0" sz="1450" spc="-10">
                <a:latin typeface="Times New Roman"/>
                <a:cs typeface="Times New Roman"/>
              </a:rPr>
              <a:t>objects  in </a:t>
            </a:r>
            <a:r>
              <a:rPr dirty="0" sz="1450" spc="-5">
                <a:latin typeface="Times New Roman"/>
                <a:cs typeface="Times New Roman"/>
              </a:rPr>
              <a:t>a </a:t>
            </a:r>
            <a:r>
              <a:rPr dirty="0" sz="1450" spc="-10">
                <a:latin typeface="Times New Roman"/>
                <a:cs typeface="Times New Roman"/>
              </a:rPr>
              <a:t>program, each with </a:t>
            </a:r>
            <a:r>
              <a:rPr dirty="0" sz="1450" spc="-15">
                <a:latin typeface="Times New Roman"/>
                <a:cs typeface="Times New Roman"/>
              </a:rPr>
              <a:t>different </a:t>
            </a:r>
            <a:r>
              <a:rPr dirty="0" sz="1450" spc="-10">
                <a:latin typeface="Times New Roman"/>
                <a:cs typeface="Times New Roman"/>
              </a:rPr>
              <a:t>features, such as the</a:t>
            </a:r>
            <a:r>
              <a:rPr dirty="0" sz="1450" spc="50">
                <a:latin typeface="Times New Roman"/>
                <a:cs typeface="Times New Roman"/>
              </a:rPr>
              <a:t> </a:t>
            </a:r>
            <a:r>
              <a:rPr dirty="0" sz="1450" spc="-10">
                <a:latin typeface="Times New Roman"/>
                <a:cs typeface="Times New Roman"/>
              </a:rPr>
              <a:t>following:</a:t>
            </a:r>
            <a:endParaRPr sz="1450">
              <a:latin typeface="Times New Roman"/>
              <a:cs typeface="Times New Roman"/>
            </a:endParaRPr>
          </a:p>
          <a:p>
            <a:pPr marL="469265" marR="1140460">
              <a:lnSpc>
                <a:spcPct val="136600"/>
              </a:lnSpc>
            </a:pPr>
            <a:r>
              <a:rPr dirty="0" sz="1450" spc="-10">
                <a:latin typeface="Times New Roman"/>
                <a:cs typeface="Times New Roman"/>
              </a:rPr>
              <a:t>Some function as </a:t>
            </a:r>
            <a:r>
              <a:rPr dirty="0" sz="1450" spc="-5">
                <a:latin typeface="Times New Roman"/>
                <a:cs typeface="Times New Roman"/>
              </a:rPr>
              <a:t>a </a:t>
            </a:r>
            <a:r>
              <a:rPr dirty="0" sz="1450" spc="-10">
                <a:latin typeface="Times New Roman"/>
                <a:cs typeface="Times New Roman"/>
              </a:rPr>
              <a:t>wireless Internet </a:t>
            </a:r>
            <a:r>
              <a:rPr dirty="0" sz="1450" spc="-20">
                <a:latin typeface="Times New Roman"/>
                <a:cs typeface="Times New Roman"/>
              </a:rPr>
              <a:t>gateway, </a:t>
            </a:r>
            <a:r>
              <a:rPr dirty="0" sz="1450" spc="-10">
                <a:latin typeface="Times New Roman"/>
                <a:cs typeface="Times New Roman"/>
              </a:rPr>
              <a:t>whereas others do not.  Some can </a:t>
            </a:r>
            <a:r>
              <a:rPr dirty="0" sz="1450" spc="-5">
                <a:latin typeface="Times New Roman"/>
                <a:cs typeface="Times New Roman"/>
              </a:rPr>
              <a:t>be </a:t>
            </a:r>
            <a:r>
              <a:rPr dirty="0" sz="1450" spc="-10">
                <a:latin typeface="Times New Roman"/>
                <a:cs typeface="Times New Roman"/>
              </a:rPr>
              <a:t>used as </a:t>
            </a:r>
            <a:r>
              <a:rPr dirty="0" sz="1450" spc="-5">
                <a:latin typeface="Times New Roman"/>
                <a:cs typeface="Times New Roman"/>
              </a:rPr>
              <a:t>a </a:t>
            </a:r>
            <a:r>
              <a:rPr dirty="0" sz="1450" spc="-10">
                <a:latin typeface="Times New Roman"/>
                <a:cs typeface="Times New Roman"/>
              </a:rPr>
              <a:t>network</a:t>
            </a:r>
            <a:r>
              <a:rPr dirty="0" sz="1450" spc="5">
                <a:latin typeface="Times New Roman"/>
                <a:cs typeface="Times New Roman"/>
              </a:rPr>
              <a:t> </a:t>
            </a:r>
            <a:r>
              <a:rPr dirty="0" sz="1450" spc="-20">
                <a:latin typeface="Times New Roman"/>
                <a:cs typeface="Times New Roman"/>
              </a:rPr>
              <a:t>router.</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They support </a:t>
            </a:r>
            <a:r>
              <a:rPr dirty="0" sz="1450" spc="-15">
                <a:latin typeface="Times New Roman"/>
                <a:cs typeface="Times New Roman"/>
              </a:rPr>
              <a:t>different </a:t>
            </a:r>
            <a:r>
              <a:rPr dirty="0" sz="1450" spc="-10">
                <a:latin typeface="Times New Roman"/>
                <a:cs typeface="Times New Roman"/>
              </a:rPr>
              <a:t>connection</a:t>
            </a:r>
            <a:r>
              <a:rPr dirty="0" sz="1450" spc="15">
                <a:latin typeface="Times New Roman"/>
                <a:cs typeface="Times New Roman"/>
              </a:rPr>
              <a:t> </a:t>
            </a:r>
            <a:r>
              <a:rPr dirty="0" sz="1450" spc="-10">
                <a:latin typeface="Times New Roman"/>
                <a:cs typeface="Times New Roman"/>
              </a:rPr>
              <a:t>speeds.</a:t>
            </a:r>
            <a:endParaRPr sz="1450">
              <a:latin typeface="Times New Roman"/>
              <a:cs typeface="Times New Roman"/>
            </a:endParaRPr>
          </a:p>
          <a:p>
            <a:pPr marL="12700" marR="616585">
              <a:lnSpc>
                <a:spcPct val="103499"/>
              </a:lnSpc>
              <a:spcBef>
                <a:spcPts val="575"/>
              </a:spcBef>
            </a:pPr>
            <a:r>
              <a:rPr dirty="0" sz="1450" spc="-10">
                <a:latin typeface="Times New Roman"/>
                <a:cs typeface="Times New Roman"/>
              </a:rPr>
              <a:t>Even with these differences, two </a:t>
            </a:r>
            <a:r>
              <a:rPr dirty="0" sz="1450" spc="-15">
                <a:latin typeface="Courier New"/>
                <a:cs typeface="Courier New"/>
              </a:rPr>
              <a:t>HighSpeedModem</a:t>
            </a:r>
            <a:r>
              <a:rPr dirty="0" sz="1450" spc="-405">
                <a:latin typeface="Courier New"/>
                <a:cs typeface="Courier New"/>
              </a:rPr>
              <a:t> </a:t>
            </a:r>
            <a:r>
              <a:rPr dirty="0" sz="1450" spc="-10">
                <a:latin typeface="Times New Roman"/>
                <a:cs typeface="Times New Roman"/>
              </a:rPr>
              <a:t>objects still have enough in  common to </a:t>
            </a:r>
            <a:r>
              <a:rPr dirty="0" sz="1450" spc="-5">
                <a:latin typeface="Times New Roman"/>
                <a:cs typeface="Times New Roman"/>
              </a:rPr>
              <a:t>be </a:t>
            </a:r>
            <a:r>
              <a:rPr dirty="0" sz="1450" spc="-10">
                <a:latin typeface="Times New Roman"/>
                <a:cs typeface="Times New Roman"/>
              </a:rPr>
              <a:t>recognizable as related</a:t>
            </a:r>
            <a:r>
              <a:rPr dirty="0" sz="1450" spc="10">
                <a:latin typeface="Times New Roman"/>
                <a:cs typeface="Times New Roman"/>
              </a:rPr>
              <a:t> </a:t>
            </a:r>
            <a:r>
              <a:rPr dirty="0" sz="1450" spc="-10">
                <a:latin typeface="Times New Roman"/>
                <a:cs typeface="Times New Roman"/>
              </a:rPr>
              <a:t>objects.</a:t>
            </a:r>
            <a:endParaRPr sz="1450">
              <a:latin typeface="Times New Roman"/>
              <a:cs typeface="Times New Roman"/>
            </a:endParaRPr>
          </a:p>
          <a:p>
            <a:pPr algn="just" marL="12700" marR="266065">
              <a:lnSpc>
                <a:spcPts val="1660"/>
              </a:lnSpc>
              <a:spcBef>
                <a:spcPts val="760"/>
              </a:spcBef>
            </a:pPr>
            <a:r>
              <a:rPr dirty="0" sz="1450" spc="-25">
                <a:latin typeface="Times New Roman"/>
                <a:cs typeface="Times New Roman"/>
              </a:rPr>
              <a:t>Here’s </a:t>
            </a:r>
            <a:r>
              <a:rPr dirty="0" sz="1450" spc="-10">
                <a:latin typeface="Times New Roman"/>
                <a:cs typeface="Times New Roman"/>
              </a:rPr>
              <a:t>another example: Using Java, you could create </a:t>
            </a:r>
            <a:r>
              <a:rPr dirty="0" sz="1450" spc="-5">
                <a:latin typeface="Times New Roman"/>
                <a:cs typeface="Times New Roman"/>
              </a:rPr>
              <a:t>a </a:t>
            </a:r>
            <a:r>
              <a:rPr dirty="0" sz="1450" spc="-10">
                <a:latin typeface="Times New Roman"/>
                <a:cs typeface="Times New Roman"/>
              </a:rPr>
              <a:t>class to represent all command  buttons—the clickable rectangles that appear on windows, dialogs, and other parts </a:t>
            </a:r>
            <a:r>
              <a:rPr dirty="0" sz="1450" spc="-5">
                <a:latin typeface="Times New Roman"/>
                <a:cs typeface="Times New Roman"/>
              </a:rPr>
              <a:t>of a  </a:t>
            </a:r>
            <a:r>
              <a:rPr dirty="0" sz="1450" spc="-20">
                <a:latin typeface="Times New Roman"/>
                <a:cs typeface="Times New Roman"/>
              </a:rPr>
              <a:t>program’s </a:t>
            </a:r>
            <a:r>
              <a:rPr dirty="0" sz="1450" spc="-10">
                <a:latin typeface="Times New Roman"/>
                <a:cs typeface="Times New Roman"/>
              </a:rPr>
              <a:t>graphical user</a:t>
            </a:r>
            <a:r>
              <a:rPr dirty="0" sz="1450" spc="10">
                <a:latin typeface="Times New Roman"/>
                <a:cs typeface="Times New Roman"/>
              </a:rPr>
              <a:t> </a:t>
            </a:r>
            <a:r>
              <a:rPr dirty="0" sz="1450" spc="-10">
                <a:latin typeface="Times New Roman"/>
                <a:cs typeface="Times New Roman"/>
              </a:rPr>
              <a:t>interface.</a:t>
            </a:r>
            <a:endParaRPr sz="1450">
              <a:latin typeface="Times New Roman"/>
              <a:cs typeface="Times New Roman"/>
            </a:endParaRPr>
          </a:p>
          <a:p>
            <a:pPr marL="469265" marR="844550" indent="-457200">
              <a:lnSpc>
                <a:spcPts val="2520"/>
              </a:lnSpc>
              <a:spcBef>
                <a:spcPts val="20"/>
              </a:spcBef>
            </a:pPr>
            <a:r>
              <a:rPr dirty="0" sz="1450" spc="-10">
                <a:latin typeface="Times New Roman"/>
                <a:cs typeface="Times New Roman"/>
              </a:rPr>
              <a:t>When the </a:t>
            </a:r>
            <a:r>
              <a:rPr dirty="0" sz="1450" spc="-15">
                <a:latin typeface="Courier New"/>
                <a:cs typeface="Courier New"/>
              </a:rPr>
              <a:t>CommandButton</a:t>
            </a:r>
            <a:r>
              <a:rPr dirty="0" sz="1450" spc="-380">
                <a:latin typeface="Courier New"/>
                <a:cs typeface="Courier New"/>
              </a:rPr>
              <a:t> </a:t>
            </a:r>
            <a:r>
              <a:rPr dirty="0" sz="1450" spc="-10">
                <a:latin typeface="Times New Roman"/>
                <a:cs typeface="Times New Roman"/>
              </a:rPr>
              <a:t>class is developed, it could define these features:  The text displayed on the</a:t>
            </a:r>
            <a:r>
              <a:rPr dirty="0" sz="1450" spc="10">
                <a:latin typeface="Times New Roman"/>
                <a:cs typeface="Times New Roman"/>
              </a:rPr>
              <a:t> </a:t>
            </a:r>
            <a:r>
              <a:rPr dirty="0" sz="1450" spc="-10">
                <a:latin typeface="Times New Roman"/>
                <a:cs typeface="Times New Roman"/>
              </a:rPr>
              <a:t>button</a:t>
            </a:r>
            <a:endParaRPr sz="1450">
              <a:latin typeface="Times New Roman"/>
              <a:cs typeface="Times New Roman"/>
            </a:endParaRPr>
          </a:p>
          <a:p>
            <a:pPr marL="469265">
              <a:lnSpc>
                <a:spcPct val="100000"/>
              </a:lnSpc>
              <a:spcBef>
                <a:spcPts val="425"/>
              </a:spcBef>
            </a:pPr>
            <a:r>
              <a:rPr dirty="0" sz="1450" spc="-10">
                <a:latin typeface="Times New Roman"/>
                <a:cs typeface="Times New Roman"/>
              </a:rPr>
              <a:t>The size </a:t>
            </a:r>
            <a:r>
              <a:rPr dirty="0" sz="1450" spc="-5">
                <a:latin typeface="Times New Roman"/>
                <a:cs typeface="Times New Roman"/>
              </a:rPr>
              <a:t>of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button</a:t>
            </a:r>
            <a:endParaRPr sz="1450">
              <a:latin typeface="Times New Roman"/>
              <a:cs typeface="Times New Roman"/>
            </a:endParaRPr>
          </a:p>
          <a:p>
            <a:pPr marL="469265">
              <a:lnSpc>
                <a:spcPct val="100000"/>
              </a:lnSpc>
              <a:spcBef>
                <a:spcPts val="635"/>
              </a:spcBef>
            </a:pPr>
            <a:r>
              <a:rPr dirty="0" sz="1450" spc="-10">
                <a:latin typeface="Times New Roman"/>
                <a:cs typeface="Times New Roman"/>
              </a:rPr>
              <a:t>Aspects </a:t>
            </a:r>
            <a:r>
              <a:rPr dirty="0" sz="1450" spc="-5">
                <a:latin typeface="Times New Roman"/>
                <a:cs typeface="Times New Roman"/>
              </a:rPr>
              <a:t>of </a:t>
            </a:r>
            <a:r>
              <a:rPr dirty="0" sz="1450" spc="-10">
                <a:latin typeface="Times New Roman"/>
                <a:cs typeface="Times New Roman"/>
              </a:rPr>
              <a:t>its appearance, such as whether it has </a:t>
            </a:r>
            <a:r>
              <a:rPr dirty="0" sz="1450" spc="-5">
                <a:latin typeface="Times New Roman"/>
                <a:cs typeface="Times New Roman"/>
              </a:rPr>
              <a:t>a </a:t>
            </a:r>
            <a:r>
              <a:rPr dirty="0" sz="1450" spc="-10">
                <a:latin typeface="Times New Roman"/>
                <a:cs typeface="Times New Roman"/>
              </a:rPr>
              <a:t>3D</a:t>
            </a:r>
            <a:r>
              <a:rPr dirty="0" sz="1450" spc="40">
                <a:latin typeface="Times New Roman"/>
                <a:cs typeface="Times New Roman"/>
              </a:rPr>
              <a:t> </a:t>
            </a:r>
            <a:r>
              <a:rPr dirty="0" sz="1450" spc="-10">
                <a:latin typeface="Times New Roman"/>
                <a:cs typeface="Times New Roman"/>
              </a:rPr>
              <a:t>shadow</a:t>
            </a:r>
            <a:endParaRPr sz="1450">
              <a:latin typeface="Times New Roman"/>
              <a:cs typeface="Times New Roman"/>
            </a:endParaRPr>
          </a:p>
          <a:p>
            <a:pPr marL="12700" indent="-635">
              <a:lnSpc>
                <a:spcPct val="100000"/>
              </a:lnSpc>
              <a:spcBef>
                <a:spcPts val="635"/>
              </a:spcBef>
            </a:pPr>
            <a:r>
              <a:rPr dirty="0" sz="1450" spc="-10">
                <a:latin typeface="Times New Roman"/>
                <a:cs typeface="Times New Roman"/>
              </a:rPr>
              <a:t>The </a:t>
            </a:r>
            <a:r>
              <a:rPr dirty="0" sz="1450" spc="-15">
                <a:latin typeface="Courier New"/>
                <a:cs typeface="Courier New"/>
              </a:rPr>
              <a:t>CommandButton</a:t>
            </a:r>
            <a:r>
              <a:rPr dirty="0" sz="1450" spc="-375">
                <a:latin typeface="Courier New"/>
                <a:cs typeface="Courier New"/>
              </a:rPr>
              <a:t> </a:t>
            </a:r>
            <a:r>
              <a:rPr dirty="0" sz="1450" spc="-10">
                <a:latin typeface="Times New Roman"/>
                <a:cs typeface="Times New Roman"/>
              </a:rPr>
              <a:t>class also could define how </a:t>
            </a:r>
            <a:r>
              <a:rPr dirty="0" sz="1450" spc="-5">
                <a:latin typeface="Times New Roman"/>
                <a:cs typeface="Times New Roman"/>
              </a:rPr>
              <a:t>a </a:t>
            </a:r>
            <a:r>
              <a:rPr dirty="0" sz="1450" spc="-10">
                <a:latin typeface="Times New Roman"/>
                <a:cs typeface="Times New Roman"/>
              </a:rPr>
              <a:t>button behaves when it is clicked.</a:t>
            </a:r>
            <a:endParaRPr sz="1450">
              <a:latin typeface="Times New Roman"/>
              <a:cs typeface="Times New Roman"/>
            </a:endParaRPr>
          </a:p>
          <a:p>
            <a:pPr marL="12700" marR="15240" indent="-635">
              <a:lnSpc>
                <a:spcPct val="100699"/>
              </a:lnSpc>
              <a:spcBef>
                <a:spcPts val="770"/>
              </a:spcBef>
            </a:pPr>
            <a:r>
              <a:rPr dirty="0" sz="1450" spc="-10">
                <a:latin typeface="Times New Roman"/>
                <a:cs typeface="Times New Roman"/>
              </a:rPr>
              <a:t>After you define the </a:t>
            </a:r>
            <a:r>
              <a:rPr dirty="0" sz="1450" spc="-15">
                <a:latin typeface="Courier New"/>
                <a:cs typeface="Courier New"/>
              </a:rPr>
              <a:t>CommandButton </a:t>
            </a:r>
            <a:r>
              <a:rPr dirty="0" sz="1450" spc="-10">
                <a:latin typeface="Times New Roman"/>
                <a:cs typeface="Times New Roman"/>
              </a:rPr>
              <a:t>class, you can create instances </a:t>
            </a:r>
            <a:r>
              <a:rPr dirty="0" sz="1450" spc="-5">
                <a:latin typeface="Times New Roman"/>
                <a:cs typeface="Times New Roman"/>
              </a:rPr>
              <a:t>of </a:t>
            </a:r>
            <a:r>
              <a:rPr dirty="0" sz="1450" spc="-10">
                <a:latin typeface="Times New Roman"/>
                <a:cs typeface="Times New Roman"/>
              </a:rPr>
              <a:t>that button—in  other words, </a:t>
            </a:r>
            <a:r>
              <a:rPr dirty="0" sz="1450" spc="-15">
                <a:latin typeface="Courier New"/>
                <a:cs typeface="Courier New"/>
              </a:rPr>
              <a:t>CommandButton </a:t>
            </a:r>
            <a:r>
              <a:rPr dirty="0" sz="1450" spc="-10">
                <a:latin typeface="Times New Roman"/>
                <a:cs typeface="Times New Roman"/>
              </a:rPr>
              <a:t>objects. The objects all take on the basic features </a:t>
            </a:r>
            <a:r>
              <a:rPr dirty="0" sz="1450" spc="-5">
                <a:latin typeface="Times New Roman"/>
                <a:cs typeface="Times New Roman"/>
              </a:rPr>
              <a:t>of a  </a:t>
            </a:r>
            <a:r>
              <a:rPr dirty="0" sz="1450" spc="-10">
                <a:latin typeface="Times New Roman"/>
                <a:cs typeface="Times New Roman"/>
              </a:rPr>
              <a:t>button as defined by the class. But each </a:t>
            </a:r>
            <a:r>
              <a:rPr dirty="0" sz="1450" spc="-5">
                <a:latin typeface="Times New Roman"/>
                <a:cs typeface="Times New Roman"/>
              </a:rPr>
              <a:t>one </a:t>
            </a:r>
            <a:r>
              <a:rPr dirty="0" sz="1450" spc="-10">
                <a:latin typeface="Times New Roman"/>
                <a:cs typeface="Times New Roman"/>
              </a:rPr>
              <a:t>could have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appearance and slightly  </a:t>
            </a:r>
            <a:r>
              <a:rPr dirty="0" sz="1450" spc="-15">
                <a:latin typeface="Times New Roman"/>
                <a:cs typeface="Times New Roman"/>
              </a:rPr>
              <a:t>different behavior, </a:t>
            </a:r>
            <a:r>
              <a:rPr dirty="0" sz="1450" spc="-10">
                <a:latin typeface="Times New Roman"/>
                <a:cs typeface="Times New Roman"/>
              </a:rPr>
              <a:t>depending on what you need that object to</a:t>
            </a:r>
            <a:r>
              <a:rPr dirty="0" sz="1450" spc="65">
                <a:latin typeface="Times New Roman"/>
                <a:cs typeface="Times New Roman"/>
              </a:rPr>
              <a:t> </a:t>
            </a:r>
            <a:r>
              <a:rPr dirty="0" sz="1450" spc="-5">
                <a:latin typeface="Times New Roman"/>
                <a:cs typeface="Times New Roman"/>
              </a:rPr>
              <a:t>do.</a:t>
            </a:r>
            <a:endParaRPr sz="1450">
              <a:latin typeface="Times New Roman"/>
              <a:cs typeface="Times New Roman"/>
            </a:endParaRPr>
          </a:p>
          <a:p>
            <a:pPr marL="12700" marR="5080" indent="-635">
              <a:lnSpc>
                <a:spcPct val="100699"/>
              </a:lnSpc>
              <a:spcBef>
                <a:spcPts val="625"/>
              </a:spcBef>
            </a:pPr>
            <a:r>
              <a:rPr dirty="0" sz="1450" spc="-10">
                <a:latin typeface="Times New Roman"/>
                <a:cs typeface="Times New Roman"/>
              </a:rPr>
              <a:t>By creating </a:t>
            </a:r>
            <a:r>
              <a:rPr dirty="0" sz="1450" spc="-5">
                <a:latin typeface="Times New Roman"/>
                <a:cs typeface="Times New Roman"/>
              </a:rPr>
              <a:t>a </a:t>
            </a:r>
            <a:r>
              <a:rPr dirty="0" sz="1450" spc="-15">
                <a:latin typeface="Courier New"/>
                <a:cs typeface="Courier New"/>
              </a:rPr>
              <a:t>CommandButton</a:t>
            </a:r>
            <a:r>
              <a:rPr dirty="0" sz="1450" spc="-340">
                <a:latin typeface="Courier New"/>
                <a:cs typeface="Courier New"/>
              </a:rPr>
              <a:t> </a:t>
            </a:r>
            <a:r>
              <a:rPr dirty="0" sz="1450" spc="-10">
                <a:latin typeface="Times New Roman"/>
                <a:cs typeface="Times New Roman"/>
              </a:rPr>
              <a:t>class, you </a:t>
            </a:r>
            <a:r>
              <a:rPr dirty="0" sz="1450" spc="-15">
                <a:latin typeface="Times New Roman"/>
                <a:cs typeface="Times New Roman"/>
              </a:rPr>
              <a:t>don’t </a:t>
            </a:r>
            <a:r>
              <a:rPr dirty="0" sz="1450" spc="-10">
                <a:latin typeface="Times New Roman"/>
                <a:cs typeface="Times New Roman"/>
              </a:rPr>
              <a:t>have to keep rewriting the code for each  button you want to use in </a:t>
            </a:r>
            <a:r>
              <a:rPr dirty="0" sz="1450" spc="-5">
                <a:latin typeface="Times New Roman"/>
                <a:cs typeface="Times New Roman"/>
              </a:rPr>
              <a:t>your </a:t>
            </a:r>
            <a:r>
              <a:rPr dirty="0" sz="1450" spc="-10">
                <a:latin typeface="Times New Roman"/>
                <a:cs typeface="Times New Roman"/>
              </a:rPr>
              <a:t>programs. In addition, you can reuse the  </a:t>
            </a:r>
            <a:r>
              <a:rPr dirty="0" sz="1450" spc="-15">
                <a:latin typeface="Courier New"/>
                <a:cs typeface="Courier New"/>
              </a:rPr>
              <a:t>CommandButton</a:t>
            </a:r>
            <a:r>
              <a:rPr dirty="0" sz="1450" spc="-300">
                <a:latin typeface="Courier New"/>
                <a:cs typeface="Courier New"/>
              </a:rPr>
              <a:t> </a:t>
            </a:r>
            <a:r>
              <a:rPr dirty="0" sz="1450" spc="-10">
                <a:latin typeface="Times New Roman"/>
                <a:cs typeface="Times New Roman"/>
              </a:rPr>
              <a:t>class to create </a:t>
            </a:r>
            <a:r>
              <a:rPr dirty="0" sz="1450" spc="-15">
                <a:latin typeface="Times New Roman"/>
                <a:cs typeface="Times New Roman"/>
              </a:rPr>
              <a:t>different </a:t>
            </a:r>
            <a:r>
              <a:rPr dirty="0" sz="1450" spc="-10">
                <a:latin typeface="Times New Roman"/>
                <a:cs typeface="Times New Roman"/>
              </a:rPr>
              <a:t>kinds </a:t>
            </a:r>
            <a:r>
              <a:rPr dirty="0" sz="1450" spc="-5">
                <a:latin typeface="Times New Roman"/>
                <a:cs typeface="Times New Roman"/>
              </a:rPr>
              <a:t>of </a:t>
            </a:r>
            <a:r>
              <a:rPr dirty="0" sz="1450" spc="-10">
                <a:latin typeface="Times New Roman"/>
                <a:cs typeface="Times New Roman"/>
              </a:rPr>
              <a:t>buttons as you need them, both in this  program and in</a:t>
            </a:r>
            <a:r>
              <a:rPr dirty="0" sz="1450">
                <a:latin typeface="Times New Roman"/>
                <a:cs typeface="Times New Roman"/>
              </a:rPr>
              <a:t> </a:t>
            </a:r>
            <a:r>
              <a:rPr dirty="0" sz="1450" spc="-10">
                <a:latin typeface="Times New Roman"/>
                <a:cs typeface="Times New Roman"/>
              </a:rPr>
              <a:t>others.</a:t>
            </a:r>
            <a:endParaRPr sz="1450">
              <a:latin typeface="Times New Roman"/>
              <a:cs typeface="Times New Roman"/>
            </a:endParaRPr>
          </a:p>
          <a:p>
            <a:pPr marL="12700" marR="248285">
              <a:lnSpc>
                <a:spcPts val="1660"/>
              </a:lnSpc>
              <a:spcBef>
                <a:spcPts val="760"/>
              </a:spcBef>
            </a:pPr>
            <a:r>
              <a:rPr dirty="0" sz="1450" spc="-10">
                <a:latin typeface="Times New Roman"/>
                <a:cs typeface="Times New Roman"/>
              </a:rPr>
              <a:t>When you write </a:t>
            </a:r>
            <a:r>
              <a:rPr dirty="0" sz="1450" spc="-5">
                <a:latin typeface="Times New Roman"/>
                <a:cs typeface="Times New Roman"/>
              </a:rPr>
              <a:t>a </a:t>
            </a:r>
            <a:r>
              <a:rPr dirty="0" sz="1450" spc="-10">
                <a:latin typeface="Times New Roman"/>
                <a:cs typeface="Times New Roman"/>
              </a:rPr>
              <a:t>Java program, you design and construct </a:t>
            </a:r>
            <a:r>
              <a:rPr dirty="0" sz="1450" spc="-5">
                <a:latin typeface="Times New Roman"/>
                <a:cs typeface="Times New Roman"/>
              </a:rPr>
              <a:t>a </a:t>
            </a:r>
            <a:r>
              <a:rPr dirty="0" sz="1450" spc="-10">
                <a:latin typeface="Times New Roman"/>
                <a:cs typeface="Times New Roman"/>
              </a:rPr>
              <a:t>set </a:t>
            </a:r>
            <a:r>
              <a:rPr dirty="0" sz="1450" spc="-5">
                <a:latin typeface="Times New Roman"/>
                <a:cs typeface="Times New Roman"/>
              </a:rPr>
              <a:t>of </a:t>
            </a:r>
            <a:r>
              <a:rPr dirty="0" sz="1450" spc="-10">
                <a:latin typeface="Times New Roman"/>
                <a:cs typeface="Times New Roman"/>
              </a:rPr>
              <a:t>classes. When </a:t>
            </a:r>
            <a:r>
              <a:rPr dirty="0" sz="1450" spc="-5">
                <a:latin typeface="Times New Roman"/>
                <a:cs typeface="Times New Roman"/>
              </a:rPr>
              <a:t>your  </a:t>
            </a:r>
            <a:r>
              <a:rPr dirty="0" sz="1450" spc="-10">
                <a:latin typeface="Times New Roman"/>
                <a:cs typeface="Times New Roman"/>
              </a:rPr>
              <a:t>program runs, objects are created from those classes and used as needed. </a:t>
            </a:r>
            <a:r>
              <a:rPr dirty="0" sz="1450" spc="-45">
                <a:latin typeface="Times New Roman"/>
                <a:cs typeface="Times New Roman"/>
              </a:rPr>
              <a:t>Your </a:t>
            </a:r>
            <a:r>
              <a:rPr dirty="0" sz="1450" spc="-10">
                <a:latin typeface="Times New Roman"/>
                <a:cs typeface="Times New Roman"/>
              </a:rPr>
              <a:t>task as </a:t>
            </a:r>
            <a:r>
              <a:rPr dirty="0" sz="1450" spc="-5">
                <a:latin typeface="Times New Roman"/>
                <a:cs typeface="Times New Roman"/>
              </a:rPr>
              <a:t>a  </a:t>
            </a:r>
            <a:r>
              <a:rPr dirty="0" sz="1450" spc="-10">
                <a:latin typeface="Times New Roman"/>
                <a:cs typeface="Times New Roman"/>
              </a:rPr>
              <a:t>Java programmer is to create the right set </a:t>
            </a:r>
            <a:r>
              <a:rPr dirty="0" sz="1450" spc="-5">
                <a:latin typeface="Times New Roman"/>
                <a:cs typeface="Times New Roman"/>
              </a:rPr>
              <a:t>of </a:t>
            </a:r>
            <a:r>
              <a:rPr dirty="0" sz="1450" spc="-10">
                <a:latin typeface="Times New Roman"/>
                <a:cs typeface="Times New Roman"/>
              </a:rPr>
              <a:t>classes to accomplish what </a:t>
            </a:r>
            <a:r>
              <a:rPr dirty="0" sz="1450" spc="-5">
                <a:latin typeface="Times New Roman"/>
                <a:cs typeface="Times New Roman"/>
              </a:rPr>
              <a:t>your </a:t>
            </a:r>
            <a:r>
              <a:rPr dirty="0" sz="1450" spc="-10">
                <a:latin typeface="Times New Roman"/>
                <a:cs typeface="Times New Roman"/>
              </a:rPr>
              <a:t>program  needs to</a:t>
            </a:r>
            <a:r>
              <a:rPr dirty="0" sz="1450" spc="-5">
                <a:latin typeface="Times New Roman"/>
                <a:cs typeface="Times New Roman"/>
              </a:rPr>
              <a:t> </a:t>
            </a:r>
            <a:r>
              <a:rPr dirty="0" sz="1450" spc="-10">
                <a:latin typeface="Times New Roman"/>
                <a:cs typeface="Times New Roman"/>
              </a:rPr>
              <a:t>accomplish.</a:t>
            </a:r>
            <a:endParaRPr sz="1450">
              <a:latin typeface="Times New Roman"/>
              <a:cs typeface="Times New Roman"/>
            </a:endParaRPr>
          </a:p>
          <a:p>
            <a:pPr marL="12700" marR="170815" indent="-635">
              <a:lnSpc>
                <a:spcPts val="1660"/>
              </a:lnSpc>
              <a:spcBef>
                <a:spcPts val="705"/>
              </a:spcBef>
            </a:pPr>
            <a:r>
              <a:rPr dirty="0" sz="1450" spc="-20">
                <a:latin typeface="Times New Roman"/>
                <a:cs typeface="Times New Roman"/>
              </a:rPr>
              <a:t>Fortunately, </a:t>
            </a:r>
            <a:r>
              <a:rPr dirty="0" sz="1450" spc="-10">
                <a:latin typeface="Times New Roman"/>
                <a:cs typeface="Times New Roman"/>
              </a:rPr>
              <a:t>you </a:t>
            </a:r>
            <a:r>
              <a:rPr dirty="0" sz="1450" spc="-15">
                <a:latin typeface="Times New Roman"/>
                <a:cs typeface="Times New Roman"/>
              </a:rPr>
              <a:t>don’t </a:t>
            </a:r>
            <a:r>
              <a:rPr dirty="0" sz="1450" spc="-10">
                <a:latin typeface="Times New Roman"/>
                <a:cs typeface="Times New Roman"/>
              </a:rPr>
              <a:t>have to start from scratch. The Java language includes the Java  Class </a:t>
            </a:r>
            <a:r>
              <a:rPr dirty="0" sz="1450" spc="-20">
                <a:latin typeface="Times New Roman"/>
                <a:cs typeface="Times New Roman"/>
              </a:rPr>
              <a:t>Library, </a:t>
            </a:r>
            <a:r>
              <a:rPr dirty="0" sz="1450" spc="-10">
                <a:latin typeface="Times New Roman"/>
                <a:cs typeface="Times New Roman"/>
              </a:rPr>
              <a:t>more than </a:t>
            </a:r>
            <a:r>
              <a:rPr dirty="0" sz="1450" spc="-5">
                <a:latin typeface="Times New Roman"/>
                <a:cs typeface="Times New Roman"/>
              </a:rPr>
              <a:t>4,000 </a:t>
            </a:r>
            <a:r>
              <a:rPr dirty="0" sz="1450" spc="-10">
                <a:latin typeface="Times New Roman"/>
                <a:cs typeface="Times New Roman"/>
              </a:rPr>
              <a:t>classes that implement most </a:t>
            </a:r>
            <a:r>
              <a:rPr dirty="0" sz="1450" spc="-5">
                <a:latin typeface="Times New Roman"/>
                <a:cs typeface="Times New Roman"/>
              </a:rPr>
              <a:t>of </a:t>
            </a:r>
            <a:r>
              <a:rPr dirty="0" sz="1450" spc="-10">
                <a:latin typeface="Times New Roman"/>
                <a:cs typeface="Times New Roman"/>
              </a:rPr>
              <a:t>the functionality you will  need. These classes are installed along with </a:t>
            </a:r>
            <a:r>
              <a:rPr dirty="0" sz="1450" spc="-5">
                <a:latin typeface="Times New Roman"/>
                <a:cs typeface="Times New Roman"/>
              </a:rPr>
              <a:t>a </a:t>
            </a:r>
            <a:r>
              <a:rPr dirty="0" sz="1450" spc="-10">
                <a:latin typeface="Times New Roman"/>
                <a:cs typeface="Times New Roman"/>
              </a:rPr>
              <a:t>development tool such as the</a:t>
            </a:r>
            <a:r>
              <a:rPr dirty="0" sz="1450" spc="85">
                <a:latin typeface="Times New Roman"/>
                <a:cs typeface="Times New Roman"/>
              </a:rPr>
              <a:t> </a:t>
            </a:r>
            <a:r>
              <a:rPr dirty="0" sz="1450" spc="-10">
                <a:latin typeface="Times New Roman"/>
                <a:cs typeface="Times New Roman"/>
              </a:rPr>
              <a:t>JDK.</a:t>
            </a:r>
            <a:endParaRPr sz="1450">
              <a:latin typeface="Times New Roman"/>
              <a:cs typeface="Times New Roman"/>
            </a:endParaRPr>
          </a:p>
          <a:p>
            <a:pPr marL="12700" marR="142875">
              <a:lnSpc>
                <a:spcPts val="1660"/>
              </a:lnSpc>
              <a:spcBef>
                <a:spcPts val="710"/>
              </a:spcBef>
            </a:pPr>
            <a:r>
              <a:rPr dirty="0" sz="1450" spc="-10">
                <a:latin typeface="Times New Roman"/>
                <a:cs typeface="Times New Roman"/>
              </a:rPr>
              <a:t>When you’re talking about programming in the Java language, you’re actually talking  about using this class library and some standard keywords and operators defined in</a:t>
            </a:r>
            <a:r>
              <a:rPr dirty="0" sz="1450" spc="165">
                <a:latin typeface="Times New Roman"/>
                <a:cs typeface="Times New Roman"/>
              </a:rPr>
              <a:t> </a:t>
            </a:r>
            <a:r>
              <a:rPr dirty="0" sz="1450" spc="-10">
                <a:latin typeface="Times New Roman"/>
                <a:cs typeface="Times New Roman"/>
              </a:rPr>
              <a:t>Java.</a:t>
            </a:r>
            <a:endParaRPr sz="1450">
              <a:latin typeface="Times New Roman"/>
              <a:cs typeface="Times New Roman"/>
            </a:endParaRPr>
          </a:p>
          <a:p>
            <a:pPr marL="12700" marR="70485" indent="-635">
              <a:lnSpc>
                <a:spcPts val="1660"/>
              </a:lnSpc>
              <a:spcBef>
                <a:spcPts val="710"/>
              </a:spcBef>
            </a:pPr>
            <a:r>
              <a:rPr dirty="0" sz="1450" spc="-10">
                <a:latin typeface="Times New Roman"/>
                <a:cs typeface="Times New Roman"/>
              </a:rPr>
              <a:t>The class library handles numerous tasks, such as mathematical functions, text, graphics,  user interaction, and networking. </a:t>
            </a:r>
            <a:r>
              <a:rPr dirty="0" sz="1450" spc="-25">
                <a:latin typeface="Times New Roman"/>
                <a:cs typeface="Times New Roman"/>
              </a:rPr>
              <a:t>Working </a:t>
            </a:r>
            <a:r>
              <a:rPr dirty="0" sz="1450" spc="-10">
                <a:latin typeface="Times New Roman"/>
                <a:cs typeface="Times New Roman"/>
              </a:rPr>
              <a:t>with these classes is no </a:t>
            </a:r>
            <a:r>
              <a:rPr dirty="0" sz="1450" spc="-15">
                <a:latin typeface="Times New Roman"/>
                <a:cs typeface="Times New Roman"/>
              </a:rPr>
              <a:t>different </a:t>
            </a:r>
            <a:r>
              <a:rPr dirty="0" sz="1450" spc="-10">
                <a:latin typeface="Times New Roman"/>
                <a:cs typeface="Times New Roman"/>
              </a:rPr>
              <a:t>from working  with the Java classes you</a:t>
            </a:r>
            <a:r>
              <a:rPr dirty="0" sz="1450" spc="10">
                <a:latin typeface="Times New Roman"/>
                <a:cs typeface="Times New Roman"/>
              </a:rPr>
              <a:t> </a:t>
            </a:r>
            <a:r>
              <a:rPr dirty="0" sz="1450" spc="-10">
                <a:latin typeface="Times New Roman"/>
                <a:cs typeface="Times New Roman"/>
              </a:rPr>
              <a:t>create.</a:t>
            </a:r>
            <a:endParaRPr sz="1450">
              <a:latin typeface="Times New Roman"/>
              <a:cs typeface="Times New Roman"/>
            </a:endParaRPr>
          </a:p>
          <a:p>
            <a:pPr marL="12700" marR="321310">
              <a:lnSpc>
                <a:spcPts val="1660"/>
              </a:lnSpc>
              <a:spcBef>
                <a:spcPts val="710"/>
              </a:spcBef>
            </a:pPr>
            <a:r>
              <a:rPr dirty="0" sz="1450" spc="-10">
                <a:latin typeface="Times New Roman"/>
                <a:cs typeface="Times New Roman"/>
              </a:rPr>
              <a:t>For complicated Java programs, you might create </a:t>
            </a:r>
            <a:r>
              <a:rPr dirty="0" sz="1450" spc="-5">
                <a:latin typeface="Times New Roman"/>
                <a:cs typeface="Times New Roman"/>
              </a:rPr>
              <a:t>a </a:t>
            </a:r>
            <a:r>
              <a:rPr dirty="0" sz="1450" spc="-10">
                <a:latin typeface="Times New Roman"/>
                <a:cs typeface="Times New Roman"/>
              </a:rPr>
              <a:t>whole set </a:t>
            </a:r>
            <a:r>
              <a:rPr dirty="0" sz="1450" spc="-5">
                <a:latin typeface="Times New Roman"/>
                <a:cs typeface="Times New Roman"/>
              </a:rPr>
              <a:t>of </a:t>
            </a:r>
            <a:r>
              <a:rPr dirty="0" sz="1450" spc="-10">
                <a:latin typeface="Times New Roman"/>
                <a:cs typeface="Times New Roman"/>
              </a:rPr>
              <a:t>new classes that form  their own class library for use in other</a:t>
            </a:r>
            <a:r>
              <a:rPr dirty="0" sz="1450" spc="30">
                <a:latin typeface="Times New Roman"/>
                <a:cs typeface="Times New Roman"/>
              </a:rPr>
              <a:t> </a:t>
            </a:r>
            <a:r>
              <a:rPr dirty="0" sz="1450" spc="-10">
                <a:latin typeface="Times New Roman"/>
                <a:cs typeface="Times New Roman"/>
              </a:rPr>
              <a:t>programs.</a:t>
            </a:r>
            <a:endParaRPr sz="1450">
              <a:latin typeface="Times New Roman"/>
              <a:cs typeface="Times New Roman"/>
            </a:endParaRPr>
          </a:p>
          <a:p>
            <a:pPr marL="12700">
              <a:lnSpc>
                <a:spcPct val="100000"/>
              </a:lnSpc>
              <a:spcBef>
                <a:spcPts val="590"/>
              </a:spcBef>
            </a:pPr>
            <a:r>
              <a:rPr dirty="0" sz="1450" spc="-10">
                <a:latin typeface="Times New Roman"/>
                <a:cs typeface="Times New Roman"/>
              </a:rPr>
              <a:t>Reuse is </a:t>
            </a:r>
            <a:r>
              <a:rPr dirty="0" sz="1450" spc="-5">
                <a:latin typeface="Times New Roman"/>
                <a:cs typeface="Times New Roman"/>
              </a:rPr>
              <a:t>one of </a:t>
            </a:r>
            <a:r>
              <a:rPr dirty="0" sz="1450" spc="-10">
                <a:latin typeface="Times New Roman"/>
                <a:cs typeface="Times New Roman"/>
              </a:rPr>
              <a:t>the fundamental benefits </a:t>
            </a:r>
            <a:r>
              <a:rPr dirty="0" sz="1450" spc="-5">
                <a:latin typeface="Times New Roman"/>
                <a:cs typeface="Times New Roman"/>
              </a:rPr>
              <a:t>of </a:t>
            </a:r>
            <a:r>
              <a:rPr dirty="0" sz="1450" spc="-10">
                <a:latin typeface="Times New Roman"/>
                <a:cs typeface="Times New Roman"/>
              </a:rPr>
              <a:t>object-oriented</a:t>
            </a:r>
            <a:r>
              <a:rPr dirty="0" sz="1450" spc="30">
                <a:latin typeface="Times New Roman"/>
                <a:cs typeface="Times New Roman"/>
              </a:rPr>
              <a:t> </a:t>
            </a:r>
            <a:r>
              <a:rPr dirty="0" sz="1450" spc="-10">
                <a:latin typeface="Times New Roman"/>
                <a:cs typeface="Times New Roman"/>
              </a:rPr>
              <a:t>programming.</a:t>
            </a:r>
            <a:endParaRPr sz="1450">
              <a:latin typeface="Times New Roman"/>
              <a:cs typeface="Times New Roman"/>
            </a:endParaRPr>
          </a:p>
        </p:txBody>
      </p:sp>
      <p:sp>
        <p:nvSpPr>
          <p:cNvPr id="9" name="object 9"/>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6</a:t>
            </a:fld>
            <a:r>
              <a:rPr dirty="0"/>
              <a:t> of</a:t>
            </a:r>
            <a:r>
              <a:rPr dirty="0" spc="-90"/>
              <a:t> </a:t>
            </a:r>
            <a:r>
              <a:rPr dirty="0"/>
              <a:t>24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55" y="4527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55" y="4801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55" y="4481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53" y="4481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715"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714"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55" y="1870413"/>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55" y="1897851"/>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55" y="1865839"/>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53" y="1865839"/>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715" y="1874986"/>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714" y="1874986"/>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777138" y="5716425"/>
            <a:ext cx="91411" cy="91462"/>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777138" y="6018253"/>
            <a:ext cx="91411" cy="91462"/>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777138" y="6320081"/>
            <a:ext cx="91411" cy="91462"/>
          </a:xfrm>
          <a:prstGeom prst="rect">
            <a:avLst/>
          </a:prstGeom>
          <a:blipFill>
            <a:blip r:embed="rId2" cstate="print"/>
            <a:stretch>
              <a:fillRect/>
            </a:stretch>
          </a:blipFill>
        </p:spPr>
        <p:txBody>
          <a:bodyPr wrap="square" lIns="0" tIns="0" rIns="0" bIns="0" rtlCol="0"/>
          <a:lstStyle/>
          <a:p/>
        </p:txBody>
      </p:sp>
      <p:sp>
        <p:nvSpPr>
          <p:cNvPr id="17" name="object 17"/>
          <p:cNvSpPr txBox="1"/>
          <p:nvPr/>
        </p:nvSpPr>
        <p:spPr>
          <a:xfrm>
            <a:off x="444499" y="462921"/>
            <a:ext cx="6643370" cy="9647555"/>
          </a:xfrm>
          <a:prstGeom prst="rect">
            <a:avLst/>
          </a:prstGeom>
        </p:spPr>
        <p:txBody>
          <a:bodyPr wrap="square" lIns="0" tIns="93345" rIns="0" bIns="0" rtlCol="0" vert="horz">
            <a:spAutoFit/>
          </a:bodyPr>
          <a:lstStyle/>
          <a:p>
            <a:pPr marL="131445">
              <a:lnSpc>
                <a:spcPct val="100000"/>
              </a:lnSpc>
              <a:spcBef>
                <a:spcPts val="735"/>
              </a:spcBef>
            </a:pPr>
            <a:r>
              <a:rPr dirty="0" sz="1450" spc="-10" b="1">
                <a:solidFill>
                  <a:srgbClr val="57595B"/>
                </a:solidFill>
                <a:latin typeface="Times New Roman"/>
                <a:cs typeface="Times New Roman"/>
              </a:rPr>
              <a:t>Note</a:t>
            </a:r>
            <a:endParaRPr sz="1450">
              <a:latin typeface="Times New Roman"/>
              <a:cs typeface="Times New Roman"/>
            </a:endParaRPr>
          </a:p>
          <a:p>
            <a:pPr marL="259079" marR="545465">
              <a:lnSpc>
                <a:spcPct val="103499"/>
              </a:lnSpc>
              <a:spcBef>
                <a:spcPts val="580"/>
              </a:spcBef>
            </a:pPr>
            <a:r>
              <a:rPr dirty="0" sz="1450" spc="-10">
                <a:latin typeface="Times New Roman"/>
                <a:cs typeface="Times New Roman"/>
              </a:rPr>
              <a:t>In the Java Class </a:t>
            </a:r>
            <a:r>
              <a:rPr dirty="0" sz="1450" spc="-20">
                <a:latin typeface="Times New Roman"/>
                <a:cs typeface="Times New Roman"/>
              </a:rPr>
              <a:t>Library, </a:t>
            </a:r>
            <a:r>
              <a:rPr dirty="0" sz="1450" spc="-5">
                <a:latin typeface="Times New Roman"/>
                <a:cs typeface="Times New Roman"/>
              </a:rPr>
              <a:t>one of </a:t>
            </a:r>
            <a:r>
              <a:rPr dirty="0" sz="1450" spc="-25">
                <a:latin typeface="Times New Roman"/>
                <a:cs typeface="Times New Roman"/>
              </a:rPr>
              <a:t>Java’s </a:t>
            </a:r>
            <a:r>
              <a:rPr dirty="0" sz="1450" spc="-10">
                <a:latin typeface="Times New Roman"/>
                <a:cs typeface="Times New Roman"/>
              </a:rPr>
              <a:t>standard classes, </a:t>
            </a:r>
            <a:r>
              <a:rPr dirty="0" sz="1450" spc="-15">
                <a:latin typeface="Courier New"/>
                <a:cs typeface="Courier New"/>
              </a:rPr>
              <a:t>JButton </a:t>
            </a:r>
            <a:r>
              <a:rPr dirty="0" sz="1450" spc="-10">
                <a:latin typeface="Times New Roman"/>
                <a:cs typeface="Times New Roman"/>
              </a:rPr>
              <a:t>in the  </a:t>
            </a:r>
            <a:r>
              <a:rPr dirty="0" sz="1450" spc="-15">
                <a:latin typeface="Courier New"/>
                <a:cs typeface="Courier New"/>
              </a:rPr>
              <a:t>javax.swing</a:t>
            </a:r>
            <a:r>
              <a:rPr dirty="0" sz="1450" spc="-395">
                <a:latin typeface="Courier New"/>
                <a:cs typeface="Courier New"/>
              </a:rPr>
              <a:t> </a:t>
            </a:r>
            <a:r>
              <a:rPr dirty="0" sz="1450" spc="-10">
                <a:latin typeface="Times New Roman"/>
                <a:cs typeface="Times New Roman"/>
              </a:rPr>
              <a:t>package, encompasses all the functionality </a:t>
            </a:r>
            <a:r>
              <a:rPr dirty="0" sz="1450" spc="-5">
                <a:latin typeface="Times New Roman"/>
                <a:cs typeface="Times New Roman"/>
              </a:rPr>
              <a:t>of </a:t>
            </a:r>
            <a:r>
              <a:rPr dirty="0" sz="1450" spc="-10">
                <a:latin typeface="Times New Roman"/>
                <a:cs typeface="Times New Roman"/>
              </a:rPr>
              <a:t>this hypothetical  </a:t>
            </a:r>
            <a:r>
              <a:rPr dirty="0" sz="1450" spc="-15">
                <a:latin typeface="Courier New"/>
                <a:cs typeface="Courier New"/>
              </a:rPr>
              <a:t>CommandButton</a:t>
            </a:r>
            <a:r>
              <a:rPr dirty="0" sz="1450" spc="-495">
                <a:latin typeface="Courier New"/>
                <a:cs typeface="Courier New"/>
              </a:rPr>
              <a:t> </a:t>
            </a:r>
            <a:r>
              <a:rPr dirty="0" sz="1450" spc="-10">
                <a:latin typeface="Times New Roman"/>
                <a:cs typeface="Times New Roman"/>
              </a:rPr>
              <a:t>example, along with </a:t>
            </a:r>
            <a:r>
              <a:rPr dirty="0" sz="1450" spc="-5">
                <a:latin typeface="Times New Roman"/>
                <a:cs typeface="Times New Roman"/>
              </a:rPr>
              <a:t>a </a:t>
            </a:r>
            <a:r>
              <a:rPr dirty="0" sz="1450" spc="-10">
                <a:latin typeface="Times New Roman"/>
                <a:cs typeface="Times New Roman"/>
              </a:rPr>
              <a:t>lot more.</a:t>
            </a:r>
            <a:endParaRPr sz="1450">
              <a:latin typeface="Times New Roman"/>
              <a:cs typeface="Times New Roman"/>
            </a:endParaRPr>
          </a:p>
          <a:p>
            <a:pPr>
              <a:lnSpc>
                <a:spcPct val="100000"/>
              </a:lnSpc>
            </a:pPr>
            <a:endParaRPr sz="1700">
              <a:latin typeface="Times New Roman"/>
              <a:cs typeface="Times New Roman"/>
            </a:endParaRPr>
          </a:p>
          <a:p>
            <a:pPr>
              <a:lnSpc>
                <a:spcPct val="100000"/>
              </a:lnSpc>
              <a:spcBef>
                <a:spcPts val="40"/>
              </a:spcBef>
            </a:pPr>
            <a:endParaRPr sz="1900">
              <a:latin typeface="Times New Roman"/>
              <a:cs typeface="Times New Roman"/>
            </a:endParaRPr>
          </a:p>
          <a:p>
            <a:pPr marL="12700">
              <a:lnSpc>
                <a:spcPct val="100000"/>
              </a:lnSpc>
            </a:pPr>
            <a:r>
              <a:rPr dirty="0" sz="1650" spc="-5" b="1">
                <a:latin typeface="Times New Roman"/>
                <a:cs typeface="Times New Roman"/>
              </a:rPr>
              <a:t>Attributes </a:t>
            </a:r>
            <a:r>
              <a:rPr dirty="0" sz="1650" b="1">
                <a:latin typeface="Times New Roman"/>
                <a:cs typeface="Times New Roman"/>
              </a:rPr>
              <a:t>and Behavior</a:t>
            </a:r>
            <a:endParaRPr sz="1650">
              <a:latin typeface="Times New Roman"/>
              <a:cs typeface="Times New Roman"/>
            </a:endParaRPr>
          </a:p>
          <a:p>
            <a:pPr marL="12700">
              <a:lnSpc>
                <a:spcPct val="100000"/>
              </a:lnSpc>
              <a:spcBef>
                <a:spcPts val="670"/>
              </a:spcBef>
            </a:pPr>
            <a:r>
              <a:rPr dirty="0" sz="1450" spc="-10">
                <a:latin typeface="Times New Roman"/>
                <a:cs typeface="Times New Roman"/>
              </a:rPr>
              <a:t>A Java class consists </a:t>
            </a:r>
            <a:r>
              <a:rPr dirty="0" sz="1450" spc="-5">
                <a:latin typeface="Times New Roman"/>
                <a:cs typeface="Times New Roman"/>
              </a:rPr>
              <a:t>of </a:t>
            </a:r>
            <a:r>
              <a:rPr dirty="0" sz="1450" spc="-10">
                <a:latin typeface="Times New Roman"/>
                <a:cs typeface="Times New Roman"/>
              </a:rPr>
              <a:t>two distinct types </a:t>
            </a:r>
            <a:r>
              <a:rPr dirty="0" sz="1450" spc="-5">
                <a:latin typeface="Times New Roman"/>
                <a:cs typeface="Times New Roman"/>
              </a:rPr>
              <a:t>of </a:t>
            </a:r>
            <a:r>
              <a:rPr dirty="0" sz="1450" spc="-10">
                <a:latin typeface="Times New Roman"/>
                <a:cs typeface="Times New Roman"/>
              </a:rPr>
              <a:t>information: attributes and</a:t>
            </a:r>
            <a:r>
              <a:rPr dirty="0" sz="1450" spc="5">
                <a:latin typeface="Times New Roman"/>
                <a:cs typeface="Times New Roman"/>
              </a:rPr>
              <a:t> </a:t>
            </a:r>
            <a:r>
              <a:rPr dirty="0" sz="1450" spc="-20">
                <a:latin typeface="Times New Roman"/>
                <a:cs typeface="Times New Roman"/>
              </a:rPr>
              <a:t>behavior.</a:t>
            </a:r>
            <a:endParaRPr sz="1450">
              <a:latin typeface="Times New Roman"/>
              <a:cs typeface="Times New Roman"/>
            </a:endParaRPr>
          </a:p>
          <a:p>
            <a:pPr marL="12700" marR="159385">
              <a:lnSpc>
                <a:spcPct val="98000"/>
              </a:lnSpc>
              <a:spcBef>
                <a:spcPts val="670"/>
              </a:spcBef>
            </a:pPr>
            <a:r>
              <a:rPr dirty="0" sz="1450" spc="-10">
                <a:latin typeface="Times New Roman"/>
                <a:cs typeface="Times New Roman"/>
              </a:rPr>
              <a:t>Both </a:t>
            </a:r>
            <a:r>
              <a:rPr dirty="0" sz="1450" spc="-5">
                <a:latin typeface="Times New Roman"/>
                <a:cs typeface="Times New Roman"/>
              </a:rPr>
              <a:t>of </a:t>
            </a:r>
            <a:r>
              <a:rPr dirty="0" sz="1450" spc="-10">
                <a:latin typeface="Times New Roman"/>
                <a:cs typeface="Times New Roman"/>
              </a:rPr>
              <a:t>these are present in </a:t>
            </a:r>
            <a:r>
              <a:rPr dirty="0" sz="1450" spc="-15">
                <a:latin typeface="Courier New"/>
                <a:cs typeface="Courier New"/>
              </a:rPr>
              <a:t>MarsRobot</a:t>
            </a:r>
            <a:r>
              <a:rPr dirty="0" sz="1450" spc="-15">
                <a:latin typeface="Times New Roman"/>
                <a:cs typeface="Times New Roman"/>
              </a:rPr>
              <a:t>, </a:t>
            </a:r>
            <a:r>
              <a:rPr dirty="0" sz="1450" spc="-5">
                <a:latin typeface="Times New Roman"/>
                <a:cs typeface="Times New Roman"/>
              </a:rPr>
              <a:t>a </a:t>
            </a:r>
            <a:r>
              <a:rPr dirty="0" sz="1450" spc="-10">
                <a:latin typeface="Times New Roman"/>
                <a:cs typeface="Times New Roman"/>
              </a:rPr>
              <a:t>project you will implement today as </a:t>
            </a:r>
            <a:r>
              <a:rPr dirty="0" sz="1450" spc="-5">
                <a:latin typeface="Times New Roman"/>
                <a:cs typeface="Times New Roman"/>
              </a:rPr>
              <a:t>a </a:t>
            </a:r>
            <a:r>
              <a:rPr dirty="0" sz="1450" spc="-10">
                <a:latin typeface="Times New Roman"/>
                <a:cs typeface="Times New Roman"/>
              </a:rPr>
              <a:t>class.  This project, </a:t>
            </a:r>
            <a:r>
              <a:rPr dirty="0" sz="1450" spc="-5">
                <a:latin typeface="Times New Roman"/>
                <a:cs typeface="Times New Roman"/>
              </a:rPr>
              <a:t>a </a:t>
            </a:r>
            <a:r>
              <a:rPr dirty="0" sz="1450" spc="-10">
                <a:latin typeface="Times New Roman"/>
                <a:cs typeface="Times New Roman"/>
              </a:rPr>
              <a:t>simple simulation </a:t>
            </a:r>
            <a:r>
              <a:rPr dirty="0" sz="1450" spc="-5">
                <a:latin typeface="Times New Roman"/>
                <a:cs typeface="Times New Roman"/>
              </a:rPr>
              <a:t>of a </a:t>
            </a:r>
            <a:r>
              <a:rPr dirty="0" sz="1450" spc="-10">
                <a:latin typeface="Times New Roman"/>
                <a:cs typeface="Times New Roman"/>
              </a:rPr>
              <a:t>planetary exploration vehicle, is inspired by the  Mars Exploration Rovers used by </a:t>
            </a:r>
            <a:r>
              <a:rPr dirty="0" sz="1450" spc="-55">
                <a:latin typeface="Times New Roman"/>
                <a:cs typeface="Times New Roman"/>
              </a:rPr>
              <a:t>NASA’s </a:t>
            </a:r>
            <a:r>
              <a:rPr dirty="0" sz="1450" spc="-10">
                <a:latin typeface="Times New Roman"/>
                <a:cs typeface="Times New Roman"/>
              </a:rPr>
              <a:t>Jet Propulsion Laboratory program to do  research on the surface and geology </a:t>
            </a:r>
            <a:r>
              <a:rPr dirty="0" sz="1450" spc="-5">
                <a:latin typeface="Times New Roman"/>
                <a:cs typeface="Times New Roman"/>
              </a:rPr>
              <a:t>of </a:t>
            </a:r>
            <a:r>
              <a:rPr dirty="0" sz="1450" spc="-10">
                <a:latin typeface="Times New Roman"/>
                <a:cs typeface="Times New Roman"/>
              </a:rPr>
              <a:t>the planet</a:t>
            </a:r>
            <a:r>
              <a:rPr dirty="0" sz="1450" spc="30">
                <a:latin typeface="Times New Roman"/>
                <a:cs typeface="Times New Roman"/>
              </a:rPr>
              <a:t> </a:t>
            </a:r>
            <a:r>
              <a:rPr dirty="0" sz="1450" spc="-10">
                <a:latin typeface="Times New Roman"/>
                <a:cs typeface="Times New Roman"/>
              </a:rPr>
              <a:t>Mars.</a:t>
            </a:r>
            <a:endParaRPr sz="1450">
              <a:latin typeface="Times New Roman"/>
              <a:cs typeface="Times New Roman"/>
            </a:endParaRPr>
          </a:p>
          <a:p>
            <a:pPr marL="12700" marR="146685">
              <a:lnSpc>
                <a:spcPts val="1660"/>
              </a:lnSpc>
              <a:spcBef>
                <a:spcPts val="760"/>
              </a:spcBef>
            </a:pPr>
            <a:r>
              <a:rPr dirty="0" sz="1450" spc="-10">
                <a:latin typeface="Times New Roman"/>
                <a:cs typeface="Times New Roman"/>
              </a:rPr>
              <a:t>Before you create the program, you need to learn some things about how object-oriented  programs are designed in Java. The concepts may </a:t>
            </a:r>
            <a:r>
              <a:rPr dirty="0" sz="1450" spc="-5">
                <a:latin typeface="Times New Roman"/>
                <a:cs typeface="Times New Roman"/>
              </a:rPr>
              <a:t>be </a:t>
            </a:r>
            <a:r>
              <a:rPr dirty="0" sz="1450" spc="-10">
                <a:latin typeface="Times New Roman"/>
                <a:cs typeface="Times New Roman"/>
              </a:rPr>
              <a:t>difficult to understand as you’re  introduced to them, </a:t>
            </a:r>
            <a:r>
              <a:rPr dirty="0" sz="1450" spc="-5">
                <a:latin typeface="Times New Roman"/>
                <a:cs typeface="Times New Roman"/>
              </a:rPr>
              <a:t>but </a:t>
            </a:r>
            <a:r>
              <a:rPr dirty="0" sz="1450" spc="-10">
                <a:latin typeface="Times New Roman"/>
                <a:cs typeface="Times New Roman"/>
              </a:rPr>
              <a:t>you’ll get plenty </a:t>
            </a:r>
            <a:r>
              <a:rPr dirty="0" sz="1450" spc="-5">
                <a:latin typeface="Times New Roman"/>
                <a:cs typeface="Times New Roman"/>
              </a:rPr>
              <a:t>of </a:t>
            </a:r>
            <a:r>
              <a:rPr dirty="0" sz="1450" spc="-10">
                <a:latin typeface="Times New Roman"/>
                <a:cs typeface="Times New Roman"/>
              </a:rPr>
              <a:t>practice with them throughout the</a:t>
            </a:r>
            <a:r>
              <a:rPr dirty="0" sz="1450" spc="-15">
                <a:latin typeface="Times New Roman"/>
                <a:cs typeface="Times New Roman"/>
              </a:rPr>
              <a:t> </a:t>
            </a:r>
            <a:r>
              <a:rPr dirty="0" baseline="3968" sz="2100">
                <a:latin typeface="Times New Roman"/>
                <a:cs typeface="Times New Roman"/>
              </a:rPr>
              <a:t>lectures.</a:t>
            </a:r>
            <a:endParaRPr baseline="3968" sz="2100">
              <a:latin typeface="Times New Roman"/>
              <a:cs typeface="Times New Roman"/>
            </a:endParaRPr>
          </a:p>
          <a:p>
            <a:pPr marL="12700">
              <a:lnSpc>
                <a:spcPct val="100000"/>
              </a:lnSpc>
              <a:spcBef>
                <a:spcPts val="1320"/>
              </a:spcBef>
            </a:pPr>
            <a:r>
              <a:rPr dirty="0" sz="1650" spc="-5" b="1">
                <a:latin typeface="Times New Roman"/>
                <a:cs typeface="Times New Roman"/>
              </a:rPr>
              <a:t>Attributes </a:t>
            </a:r>
            <a:r>
              <a:rPr dirty="0" sz="1650" b="1">
                <a:latin typeface="Times New Roman"/>
                <a:cs typeface="Times New Roman"/>
              </a:rPr>
              <a:t>of a Class of </a:t>
            </a:r>
            <a:r>
              <a:rPr dirty="0" sz="1650" spc="-5" b="1">
                <a:latin typeface="Times New Roman"/>
                <a:cs typeface="Times New Roman"/>
              </a:rPr>
              <a:t>Objects</a:t>
            </a:r>
            <a:endParaRPr sz="1650">
              <a:latin typeface="Times New Roman"/>
              <a:cs typeface="Times New Roman"/>
            </a:endParaRPr>
          </a:p>
          <a:p>
            <a:pPr marL="12700" marR="309880">
              <a:lnSpc>
                <a:spcPts val="1660"/>
              </a:lnSpc>
              <a:spcBef>
                <a:spcPts val="790"/>
              </a:spcBef>
            </a:pPr>
            <a:r>
              <a:rPr dirty="0" sz="1450" spc="-10" i="1">
                <a:latin typeface="Times New Roman"/>
                <a:cs typeface="Times New Roman"/>
              </a:rPr>
              <a:t>Attributes </a:t>
            </a:r>
            <a:r>
              <a:rPr dirty="0" sz="1450" spc="-10">
                <a:latin typeface="Times New Roman"/>
                <a:cs typeface="Times New Roman"/>
              </a:rPr>
              <a:t>are the data that differentiate </a:t>
            </a:r>
            <a:r>
              <a:rPr dirty="0" sz="1450" spc="-5">
                <a:latin typeface="Times New Roman"/>
                <a:cs typeface="Times New Roman"/>
              </a:rPr>
              <a:t>one </a:t>
            </a:r>
            <a:r>
              <a:rPr dirty="0" sz="1450" spc="-10">
                <a:latin typeface="Times New Roman"/>
                <a:cs typeface="Times New Roman"/>
              </a:rPr>
              <a:t>object from </a:t>
            </a:r>
            <a:r>
              <a:rPr dirty="0" sz="1450" spc="-20">
                <a:latin typeface="Times New Roman"/>
                <a:cs typeface="Times New Roman"/>
              </a:rPr>
              <a:t>another. </a:t>
            </a:r>
            <a:r>
              <a:rPr dirty="0" sz="1450" spc="-10">
                <a:latin typeface="Times New Roman"/>
                <a:cs typeface="Times New Roman"/>
              </a:rPr>
              <a:t>They can </a:t>
            </a:r>
            <a:r>
              <a:rPr dirty="0" sz="1450" spc="-5">
                <a:latin typeface="Times New Roman"/>
                <a:cs typeface="Times New Roman"/>
              </a:rPr>
              <a:t>be </a:t>
            </a:r>
            <a:r>
              <a:rPr dirty="0" sz="1450" spc="-10">
                <a:latin typeface="Times New Roman"/>
                <a:cs typeface="Times New Roman"/>
              </a:rPr>
              <a:t>used to  determine the appearance, state, and other qualities </a:t>
            </a:r>
            <a:r>
              <a:rPr dirty="0" sz="1450" spc="-5">
                <a:latin typeface="Times New Roman"/>
                <a:cs typeface="Times New Roman"/>
              </a:rPr>
              <a:t>of </a:t>
            </a:r>
            <a:r>
              <a:rPr dirty="0" sz="1450" spc="-10">
                <a:latin typeface="Times New Roman"/>
                <a:cs typeface="Times New Roman"/>
              </a:rPr>
              <a:t>objects that belong to that</a:t>
            </a:r>
            <a:r>
              <a:rPr dirty="0" sz="1450" spc="155">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469265" marR="2303780" indent="-457200">
              <a:lnSpc>
                <a:spcPts val="2380"/>
              </a:lnSpc>
              <a:spcBef>
                <a:spcPts val="140"/>
              </a:spcBef>
            </a:pPr>
            <a:r>
              <a:rPr dirty="0" sz="1450" spc="-10">
                <a:latin typeface="Times New Roman"/>
                <a:cs typeface="Times New Roman"/>
              </a:rPr>
              <a:t>An exploration vehicle could have the following attributes:  </a:t>
            </a:r>
            <a:r>
              <a:rPr dirty="0" sz="1450" spc="-10" b="1">
                <a:latin typeface="Times New Roman"/>
                <a:cs typeface="Times New Roman"/>
              </a:rPr>
              <a:t>Status</a:t>
            </a:r>
            <a:r>
              <a:rPr dirty="0" sz="1450" spc="-10">
                <a:latin typeface="Times New Roman"/>
                <a:cs typeface="Times New Roman"/>
              </a:rPr>
              <a:t>—Exploring, moving, returning home  </a:t>
            </a:r>
            <a:r>
              <a:rPr dirty="0" sz="1450" spc="-10" b="1">
                <a:latin typeface="Times New Roman"/>
                <a:cs typeface="Times New Roman"/>
              </a:rPr>
              <a:t>Speed</a:t>
            </a:r>
            <a:r>
              <a:rPr dirty="0" sz="1450" spc="-10">
                <a:latin typeface="Times New Roman"/>
                <a:cs typeface="Times New Roman"/>
              </a:rPr>
              <a:t>—Measured in miles per </a:t>
            </a:r>
            <a:r>
              <a:rPr dirty="0" sz="1450" spc="-5">
                <a:latin typeface="Times New Roman"/>
                <a:cs typeface="Times New Roman"/>
              </a:rPr>
              <a:t>hour  </a:t>
            </a:r>
            <a:r>
              <a:rPr dirty="0" sz="1450" spc="-20" b="1">
                <a:latin typeface="Times New Roman"/>
                <a:cs typeface="Times New Roman"/>
              </a:rPr>
              <a:t>Temperature</a:t>
            </a:r>
            <a:r>
              <a:rPr dirty="0" sz="1450" spc="-20">
                <a:latin typeface="Times New Roman"/>
                <a:cs typeface="Times New Roman"/>
              </a:rPr>
              <a:t>—Measured </a:t>
            </a:r>
            <a:r>
              <a:rPr dirty="0" sz="1450" spc="-10">
                <a:latin typeface="Times New Roman"/>
                <a:cs typeface="Times New Roman"/>
              </a:rPr>
              <a:t>in degrees</a:t>
            </a:r>
            <a:r>
              <a:rPr dirty="0" sz="1450" spc="15">
                <a:latin typeface="Times New Roman"/>
                <a:cs typeface="Times New Roman"/>
              </a:rPr>
              <a:t> </a:t>
            </a:r>
            <a:r>
              <a:rPr dirty="0" sz="1450" spc="-10">
                <a:latin typeface="Times New Roman"/>
                <a:cs typeface="Times New Roman"/>
              </a:rPr>
              <a:t>Fahrenheit</a:t>
            </a:r>
            <a:endParaRPr sz="1450">
              <a:latin typeface="Times New Roman"/>
              <a:cs typeface="Times New Roman"/>
            </a:endParaRPr>
          </a:p>
          <a:p>
            <a:pPr algn="just" marL="12700" marR="167005">
              <a:lnSpc>
                <a:spcPts val="1660"/>
              </a:lnSpc>
              <a:spcBef>
                <a:spcPts val="560"/>
              </a:spcBef>
            </a:pPr>
            <a:r>
              <a:rPr dirty="0" sz="1450" spc="-10">
                <a:latin typeface="Times New Roman"/>
                <a:cs typeface="Times New Roman"/>
              </a:rPr>
              <a:t>In </a:t>
            </a:r>
            <a:r>
              <a:rPr dirty="0" sz="1450" spc="-5">
                <a:latin typeface="Times New Roman"/>
                <a:cs typeface="Times New Roman"/>
              </a:rPr>
              <a:t>a </a:t>
            </a:r>
            <a:r>
              <a:rPr dirty="0" sz="1450" spc="-10">
                <a:latin typeface="Times New Roman"/>
                <a:cs typeface="Times New Roman"/>
              </a:rPr>
              <a:t>class, attributes are defined by </a:t>
            </a:r>
            <a:r>
              <a:rPr dirty="0" sz="1450" spc="-10" i="1">
                <a:latin typeface="Times New Roman"/>
                <a:cs typeface="Times New Roman"/>
              </a:rPr>
              <a:t>variables</a:t>
            </a:r>
            <a:r>
              <a:rPr dirty="0" sz="1450" spc="-10">
                <a:latin typeface="Times New Roman"/>
                <a:cs typeface="Times New Roman"/>
              </a:rPr>
              <a:t>—places to store information in </a:t>
            </a:r>
            <a:r>
              <a:rPr dirty="0" sz="1450" spc="-5">
                <a:latin typeface="Times New Roman"/>
                <a:cs typeface="Times New Roman"/>
              </a:rPr>
              <a:t>a </a:t>
            </a:r>
            <a:r>
              <a:rPr dirty="0" sz="1450" spc="-10">
                <a:latin typeface="Times New Roman"/>
                <a:cs typeface="Times New Roman"/>
              </a:rPr>
              <a:t>computer  program. </a:t>
            </a:r>
            <a:r>
              <a:rPr dirty="0" sz="1450" spc="-10" i="1">
                <a:latin typeface="Times New Roman"/>
                <a:cs typeface="Times New Roman"/>
              </a:rPr>
              <a:t>Instance variables </a:t>
            </a:r>
            <a:r>
              <a:rPr dirty="0" sz="1450" spc="-10">
                <a:latin typeface="Times New Roman"/>
                <a:cs typeface="Times New Roman"/>
              </a:rPr>
              <a:t>are attributes that have values that </a:t>
            </a:r>
            <a:r>
              <a:rPr dirty="0" sz="1450" spc="-15">
                <a:latin typeface="Times New Roman"/>
                <a:cs typeface="Times New Roman"/>
              </a:rPr>
              <a:t>differ </a:t>
            </a:r>
            <a:r>
              <a:rPr dirty="0" sz="1450" spc="-10">
                <a:latin typeface="Times New Roman"/>
                <a:cs typeface="Times New Roman"/>
              </a:rPr>
              <a:t>from </a:t>
            </a:r>
            <a:r>
              <a:rPr dirty="0" sz="1450" spc="-5">
                <a:latin typeface="Times New Roman"/>
                <a:cs typeface="Times New Roman"/>
              </a:rPr>
              <a:t>one </a:t>
            </a:r>
            <a:r>
              <a:rPr dirty="0" sz="1450" spc="-10">
                <a:latin typeface="Times New Roman"/>
                <a:cs typeface="Times New Roman"/>
              </a:rPr>
              <a:t>object to  </a:t>
            </a:r>
            <a:r>
              <a:rPr dirty="0" sz="1450" spc="-20">
                <a:latin typeface="Times New Roman"/>
                <a:cs typeface="Times New Roman"/>
              </a:rPr>
              <a:t>another.</a:t>
            </a:r>
            <a:endParaRPr sz="1450">
              <a:latin typeface="Times New Roman"/>
              <a:cs typeface="Times New Roman"/>
            </a:endParaRPr>
          </a:p>
          <a:p>
            <a:pPr marL="12700" marR="5080">
              <a:lnSpc>
                <a:spcPts val="1660"/>
              </a:lnSpc>
              <a:spcBef>
                <a:spcPts val="710"/>
              </a:spcBef>
            </a:pPr>
            <a:r>
              <a:rPr dirty="0" sz="1450" spc="-10">
                <a:latin typeface="Times New Roman"/>
                <a:cs typeface="Times New Roman"/>
              </a:rPr>
              <a:t>An instance variable defines an attribute </a:t>
            </a:r>
            <a:r>
              <a:rPr dirty="0" sz="1450" spc="-5">
                <a:latin typeface="Times New Roman"/>
                <a:cs typeface="Times New Roman"/>
              </a:rPr>
              <a:t>of one </a:t>
            </a:r>
            <a:r>
              <a:rPr dirty="0" sz="1450" spc="-10">
                <a:latin typeface="Times New Roman"/>
                <a:cs typeface="Times New Roman"/>
              </a:rPr>
              <a:t>particular object. The </a:t>
            </a:r>
            <a:r>
              <a:rPr dirty="0" sz="1450" spc="-20">
                <a:latin typeface="Times New Roman"/>
                <a:cs typeface="Times New Roman"/>
              </a:rPr>
              <a:t>object’s </a:t>
            </a:r>
            <a:r>
              <a:rPr dirty="0" sz="1450" spc="-10">
                <a:latin typeface="Times New Roman"/>
                <a:cs typeface="Times New Roman"/>
              </a:rPr>
              <a:t>class  defines what kind </a:t>
            </a:r>
            <a:r>
              <a:rPr dirty="0" sz="1450" spc="-5">
                <a:latin typeface="Times New Roman"/>
                <a:cs typeface="Times New Roman"/>
              </a:rPr>
              <a:t>of </a:t>
            </a:r>
            <a:r>
              <a:rPr dirty="0" sz="1450" spc="-10">
                <a:latin typeface="Times New Roman"/>
                <a:cs typeface="Times New Roman"/>
              </a:rPr>
              <a:t>attribute it is, and each instance stores its own value for that attribute.  Instance variables also are called </a:t>
            </a:r>
            <a:r>
              <a:rPr dirty="0" sz="1450" spc="-10" i="1">
                <a:latin typeface="Times New Roman"/>
                <a:cs typeface="Times New Roman"/>
              </a:rPr>
              <a:t>object variables </a:t>
            </a:r>
            <a:r>
              <a:rPr dirty="0" sz="1450" spc="-5">
                <a:latin typeface="Times New Roman"/>
                <a:cs typeface="Times New Roman"/>
              </a:rPr>
              <a:t>or </a:t>
            </a:r>
            <a:r>
              <a:rPr dirty="0" sz="1450" spc="-10" i="1">
                <a:latin typeface="Times New Roman"/>
                <a:cs typeface="Times New Roman"/>
              </a:rPr>
              <a:t>member</a:t>
            </a:r>
            <a:r>
              <a:rPr dirty="0" sz="1450" spc="40" i="1">
                <a:latin typeface="Times New Roman"/>
                <a:cs typeface="Times New Roman"/>
              </a:rPr>
              <a:t> </a:t>
            </a:r>
            <a:r>
              <a:rPr dirty="0" sz="1450" spc="-10" i="1">
                <a:latin typeface="Times New Roman"/>
                <a:cs typeface="Times New Roman"/>
              </a:rPr>
              <a:t>variables</a:t>
            </a:r>
            <a:r>
              <a:rPr dirty="0" sz="1450" spc="-10">
                <a:latin typeface="Times New Roman"/>
                <a:cs typeface="Times New Roman"/>
              </a:rPr>
              <a:t>.</a:t>
            </a:r>
            <a:endParaRPr sz="1450">
              <a:latin typeface="Times New Roman"/>
              <a:cs typeface="Times New Roman"/>
            </a:endParaRPr>
          </a:p>
          <a:p>
            <a:pPr marL="12700" marR="185420">
              <a:lnSpc>
                <a:spcPts val="1660"/>
              </a:lnSpc>
              <a:spcBef>
                <a:spcPts val="710"/>
              </a:spcBef>
            </a:pPr>
            <a:r>
              <a:rPr dirty="0" sz="1450" spc="-10">
                <a:latin typeface="Times New Roman"/>
                <a:cs typeface="Times New Roman"/>
              </a:rPr>
              <a:t>Each class attribute has </a:t>
            </a:r>
            <a:r>
              <a:rPr dirty="0" sz="1450" spc="-5">
                <a:latin typeface="Times New Roman"/>
                <a:cs typeface="Times New Roman"/>
              </a:rPr>
              <a:t>a </a:t>
            </a:r>
            <a:r>
              <a:rPr dirty="0" sz="1450" spc="-10">
                <a:latin typeface="Times New Roman"/>
                <a:cs typeface="Times New Roman"/>
              </a:rPr>
              <a:t>single corresponding variable. </a:t>
            </a:r>
            <a:r>
              <a:rPr dirty="0" sz="1450" spc="-60">
                <a:latin typeface="Times New Roman"/>
                <a:cs typeface="Times New Roman"/>
              </a:rPr>
              <a:t>You </a:t>
            </a:r>
            <a:r>
              <a:rPr dirty="0" sz="1450" spc="-10">
                <a:latin typeface="Times New Roman"/>
                <a:cs typeface="Times New Roman"/>
              </a:rPr>
              <a:t>change that attribute </a:t>
            </a:r>
            <a:r>
              <a:rPr dirty="0" sz="1450" spc="-5">
                <a:latin typeface="Times New Roman"/>
                <a:cs typeface="Times New Roman"/>
              </a:rPr>
              <a:t>of </a:t>
            </a:r>
            <a:r>
              <a:rPr dirty="0" sz="1450" spc="-10">
                <a:latin typeface="Times New Roman"/>
                <a:cs typeface="Times New Roman"/>
              </a:rPr>
              <a:t>the  object by changing the value </a:t>
            </a:r>
            <a:r>
              <a:rPr dirty="0" sz="1450" spc="-5">
                <a:latin typeface="Times New Roman"/>
                <a:cs typeface="Times New Roman"/>
              </a:rPr>
              <a:t>of </a:t>
            </a:r>
            <a:r>
              <a:rPr dirty="0" sz="1450" spc="-10">
                <a:latin typeface="Times New Roman"/>
                <a:cs typeface="Times New Roman"/>
              </a:rPr>
              <a:t>the</a:t>
            </a:r>
            <a:r>
              <a:rPr dirty="0" sz="1450" spc="20">
                <a:latin typeface="Times New Roman"/>
                <a:cs typeface="Times New Roman"/>
              </a:rPr>
              <a:t> </a:t>
            </a:r>
            <a:r>
              <a:rPr dirty="0" sz="1450" spc="-10">
                <a:latin typeface="Times New Roman"/>
                <a:cs typeface="Times New Roman"/>
              </a:rPr>
              <a:t>variable.</a:t>
            </a:r>
            <a:endParaRPr sz="1450">
              <a:latin typeface="Times New Roman"/>
              <a:cs typeface="Times New Roman"/>
            </a:endParaRPr>
          </a:p>
          <a:p>
            <a:pPr marL="12700" marR="128270">
              <a:lnSpc>
                <a:spcPct val="100699"/>
              </a:lnSpc>
              <a:spcBef>
                <a:spcPts val="580"/>
              </a:spcBef>
            </a:pPr>
            <a:r>
              <a:rPr dirty="0" sz="1450" spc="-10">
                <a:latin typeface="Times New Roman"/>
                <a:cs typeface="Times New Roman"/>
              </a:rPr>
              <a:t>For</a:t>
            </a:r>
            <a:r>
              <a:rPr dirty="0" sz="1450">
                <a:latin typeface="Times New Roman"/>
                <a:cs typeface="Times New Roman"/>
              </a:rPr>
              <a:t> </a:t>
            </a:r>
            <a:r>
              <a:rPr dirty="0" sz="1450" spc="-10">
                <a:latin typeface="Times New Roman"/>
                <a:cs typeface="Times New Roman"/>
              </a:rPr>
              <a:t>example,</a:t>
            </a:r>
            <a:r>
              <a:rPr dirty="0" sz="1450" spc="5">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5">
                <a:latin typeface="Courier New"/>
                <a:cs typeface="Courier New"/>
              </a:rPr>
              <a:t>MarsRobot</a:t>
            </a:r>
            <a:r>
              <a:rPr dirty="0" sz="1450" spc="-509">
                <a:latin typeface="Courier New"/>
                <a:cs typeface="Courier New"/>
              </a:rPr>
              <a:t> </a:t>
            </a:r>
            <a:r>
              <a:rPr dirty="0" sz="1450" spc="-10">
                <a:latin typeface="Times New Roman"/>
                <a:cs typeface="Times New Roman"/>
              </a:rPr>
              <a:t>class</a:t>
            </a:r>
            <a:r>
              <a:rPr dirty="0" sz="1450" spc="5">
                <a:latin typeface="Times New Roman"/>
                <a:cs typeface="Times New Roman"/>
              </a:rPr>
              <a:t> </a:t>
            </a:r>
            <a:r>
              <a:rPr dirty="0" sz="1450" spc="-10">
                <a:latin typeface="Times New Roman"/>
                <a:cs typeface="Times New Roman"/>
              </a:rPr>
              <a:t>defines</a:t>
            </a:r>
            <a:r>
              <a:rPr dirty="0" sz="1450">
                <a:latin typeface="Times New Roman"/>
                <a:cs typeface="Times New Roman"/>
              </a:rPr>
              <a:t> </a:t>
            </a:r>
            <a:r>
              <a:rPr dirty="0" sz="1450" spc="-5">
                <a:latin typeface="Times New Roman"/>
                <a:cs typeface="Times New Roman"/>
              </a:rPr>
              <a:t>a</a:t>
            </a:r>
            <a:r>
              <a:rPr dirty="0" sz="1450" spc="5">
                <a:latin typeface="Times New Roman"/>
                <a:cs typeface="Times New Roman"/>
              </a:rPr>
              <a:t> </a:t>
            </a:r>
            <a:r>
              <a:rPr dirty="0" sz="1450" spc="-15">
                <a:latin typeface="Courier New"/>
                <a:cs typeface="Courier New"/>
              </a:rPr>
              <a:t>speed</a:t>
            </a:r>
            <a:r>
              <a:rPr dirty="0" sz="1450" spc="-509">
                <a:latin typeface="Courier New"/>
                <a:cs typeface="Courier New"/>
              </a:rPr>
              <a:t> </a:t>
            </a:r>
            <a:r>
              <a:rPr dirty="0" sz="1450" spc="-10">
                <a:latin typeface="Times New Roman"/>
                <a:cs typeface="Times New Roman"/>
              </a:rPr>
              <a:t>instance</a:t>
            </a:r>
            <a:r>
              <a:rPr dirty="0" sz="1450" spc="5">
                <a:latin typeface="Times New Roman"/>
                <a:cs typeface="Times New Roman"/>
              </a:rPr>
              <a:t> </a:t>
            </a:r>
            <a:r>
              <a:rPr dirty="0" sz="1450" spc="-10">
                <a:latin typeface="Times New Roman"/>
                <a:cs typeface="Times New Roman"/>
              </a:rPr>
              <a:t>variable.</a:t>
            </a:r>
            <a:r>
              <a:rPr dirty="0" sz="1450">
                <a:latin typeface="Times New Roman"/>
                <a:cs typeface="Times New Roman"/>
              </a:rPr>
              <a:t> </a:t>
            </a:r>
            <a:r>
              <a:rPr dirty="0" sz="1450" spc="-10">
                <a:latin typeface="Times New Roman"/>
                <a:cs typeface="Times New Roman"/>
              </a:rPr>
              <a:t>This</a:t>
            </a:r>
            <a:r>
              <a:rPr dirty="0" sz="1450" spc="5">
                <a:latin typeface="Times New Roman"/>
                <a:cs typeface="Times New Roman"/>
              </a:rPr>
              <a:t> </a:t>
            </a:r>
            <a:r>
              <a:rPr dirty="0" sz="1450" spc="-10">
                <a:latin typeface="Times New Roman"/>
                <a:cs typeface="Times New Roman"/>
              </a:rPr>
              <a:t>must</a:t>
            </a:r>
            <a:r>
              <a:rPr dirty="0" sz="1450">
                <a:latin typeface="Times New Roman"/>
                <a:cs typeface="Times New Roman"/>
              </a:rPr>
              <a:t> </a:t>
            </a:r>
            <a:r>
              <a:rPr dirty="0" sz="1450" spc="-5">
                <a:latin typeface="Times New Roman"/>
                <a:cs typeface="Times New Roman"/>
              </a:rPr>
              <a:t>be</a:t>
            </a:r>
            <a:r>
              <a:rPr dirty="0" sz="1450" spc="5">
                <a:latin typeface="Times New Roman"/>
                <a:cs typeface="Times New Roman"/>
              </a:rPr>
              <a:t> </a:t>
            </a:r>
            <a:r>
              <a:rPr dirty="0" sz="1450" spc="-10">
                <a:latin typeface="Times New Roman"/>
                <a:cs typeface="Times New Roman"/>
              </a:rPr>
              <a:t>an  instance variable because each robot travels at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speed. The value </a:t>
            </a:r>
            <a:r>
              <a:rPr dirty="0" sz="1450" spc="-5">
                <a:latin typeface="Times New Roman"/>
                <a:cs typeface="Times New Roman"/>
              </a:rPr>
              <a:t>of a </a:t>
            </a:r>
            <a:r>
              <a:rPr dirty="0" sz="1450" spc="-20">
                <a:latin typeface="Times New Roman"/>
                <a:cs typeface="Times New Roman"/>
              </a:rPr>
              <a:t>robot’s  </a:t>
            </a:r>
            <a:r>
              <a:rPr dirty="0" sz="1450" spc="-15">
                <a:latin typeface="Courier New"/>
                <a:cs typeface="Courier New"/>
              </a:rPr>
              <a:t>speed </a:t>
            </a:r>
            <a:r>
              <a:rPr dirty="0" sz="1450" spc="-10">
                <a:latin typeface="Times New Roman"/>
                <a:cs typeface="Times New Roman"/>
              </a:rPr>
              <a:t>instance variable could </a:t>
            </a:r>
            <a:r>
              <a:rPr dirty="0" sz="1450" spc="-5">
                <a:latin typeface="Times New Roman"/>
                <a:cs typeface="Times New Roman"/>
              </a:rPr>
              <a:t>be </a:t>
            </a:r>
            <a:r>
              <a:rPr dirty="0" sz="1450" spc="-10">
                <a:latin typeface="Times New Roman"/>
                <a:cs typeface="Times New Roman"/>
              </a:rPr>
              <a:t>changed to make the robot move more quickly </a:t>
            </a:r>
            <a:r>
              <a:rPr dirty="0" sz="1450" spc="-5">
                <a:latin typeface="Times New Roman"/>
                <a:cs typeface="Times New Roman"/>
              </a:rPr>
              <a:t>or  </a:t>
            </a:r>
            <a:r>
              <a:rPr dirty="0" sz="1450" spc="-25">
                <a:latin typeface="Times New Roman"/>
                <a:cs typeface="Times New Roman"/>
              </a:rPr>
              <a:t>slowly.</a:t>
            </a:r>
            <a:endParaRPr sz="1450">
              <a:latin typeface="Times New Roman"/>
              <a:cs typeface="Times New Roman"/>
            </a:endParaRPr>
          </a:p>
          <a:p>
            <a:pPr algn="just" marL="12700" marR="212725" indent="-635">
              <a:lnSpc>
                <a:spcPts val="1660"/>
              </a:lnSpc>
              <a:spcBef>
                <a:spcPts val="760"/>
              </a:spcBef>
            </a:pPr>
            <a:r>
              <a:rPr dirty="0" sz="1450" spc="-10">
                <a:latin typeface="Times New Roman"/>
                <a:cs typeface="Times New Roman"/>
              </a:rPr>
              <a:t>Instance variables can </a:t>
            </a:r>
            <a:r>
              <a:rPr dirty="0" sz="1450" spc="-5">
                <a:latin typeface="Times New Roman"/>
                <a:cs typeface="Times New Roman"/>
              </a:rPr>
              <a:t>be </a:t>
            </a:r>
            <a:r>
              <a:rPr dirty="0" sz="1450" spc="-10">
                <a:latin typeface="Times New Roman"/>
                <a:cs typeface="Times New Roman"/>
              </a:rPr>
              <a:t>given </a:t>
            </a:r>
            <a:r>
              <a:rPr dirty="0" sz="1450" spc="-5">
                <a:latin typeface="Times New Roman"/>
                <a:cs typeface="Times New Roman"/>
              </a:rPr>
              <a:t>a </a:t>
            </a:r>
            <a:r>
              <a:rPr dirty="0" sz="1450" spc="-10">
                <a:latin typeface="Times New Roman"/>
                <a:cs typeface="Times New Roman"/>
              </a:rPr>
              <a:t>value when an object is created and then stay constant  throughout the life </a:t>
            </a:r>
            <a:r>
              <a:rPr dirty="0" sz="1450" spc="-5">
                <a:latin typeface="Times New Roman"/>
                <a:cs typeface="Times New Roman"/>
              </a:rPr>
              <a:t>of </a:t>
            </a:r>
            <a:r>
              <a:rPr dirty="0" sz="1450" spc="-10">
                <a:latin typeface="Times New Roman"/>
                <a:cs typeface="Times New Roman"/>
              </a:rPr>
              <a:t>the object. They also can </a:t>
            </a:r>
            <a:r>
              <a:rPr dirty="0" sz="1450" spc="-5">
                <a:latin typeface="Times New Roman"/>
                <a:cs typeface="Times New Roman"/>
              </a:rPr>
              <a:t>be </a:t>
            </a:r>
            <a:r>
              <a:rPr dirty="0" sz="1450" spc="-10">
                <a:latin typeface="Times New Roman"/>
                <a:cs typeface="Times New Roman"/>
              </a:rPr>
              <a:t>given </a:t>
            </a:r>
            <a:r>
              <a:rPr dirty="0" sz="1450" spc="-15">
                <a:latin typeface="Times New Roman"/>
                <a:cs typeface="Times New Roman"/>
              </a:rPr>
              <a:t>different </a:t>
            </a:r>
            <a:r>
              <a:rPr dirty="0" sz="1450" spc="-10">
                <a:latin typeface="Times New Roman"/>
                <a:cs typeface="Times New Roman"/>
              </a:rPr>
              <a:t>values as the object is  used in </a:t>
            </a:r>
            <a:r>
              <a:rPr dirty="0" sz="1450" spc="-5">
                <a:latin typeface="Times New Roman"/>
                <a:cs typeface="Times New Roman"/>
              </a:rPr>
              <a:t>a </a:t>
            </a:r>
            <a:r>
              <a:rPr dirty="0" sz="1450" spc="-10">
                <a:latin typeface="Times New Roman"/>
                <a:cs typeface="Times New Roman"/>
              </a:rPr>
              <a:t>running</a:t>
            </a:r>
            <a:r>
              <a:rPr dirty="0" sz="1450">
                <a:latin typeface="Times New Roman"/>
                <a:cs typeface="Times New Roman"/>
              </a:rPr>
              <a:t> </a:t>
            </a:r>
            <a:r>
              <a:rPr dirty="0" sz="1450" spc="-10">
                <a:latin typeface="Times New Roman"/>
                <a:cs typeface="Times New Roman"/>
              </a:rPr>
              <a:t>program.</a:t>
            </a:r>
            <a:endParaRPr sz="1450">
              <a:latin typeface="Times New Roman"/>
              <a:cs typeface="Times New Roman"/>
            </a:endParaRPr>
          </a:p>
        </p:txBody>
      </p:sp>
      <p:sp>
        <p:nvSpPr>
          <p:cNvPr id="18" name="object 18"/>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4692043"/>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4993871"/>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39" y="5295699"/>
            <a:ext cx="91411" cy="9146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7139" y="5597527"/>
            <a:ext cx="91411" cy="9146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77139" y="7646292"/>
            <a:ext cx="91411" cy="9146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777139" y="7948120"/>
            <a:ext cx="91411" cy="9146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777139" y="8249935"/>
            <a:ext cx="91411" cy="9146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44497" y="417184"/>
            <a:ext cx="6668770" cy="9418955"/>
          </a:xfrm>
          <a:prstGeom prst="rect">
            <a:avLst/>
          </a:prstGeom>
        </p:spPr>
        <p:txBody>
          <a:bodyPr wrap="square" lIns="0" tIns="26670" rIns="0" bIns="0" rtlCol="0" vert="horz">
            <a:spAutoFit/>
          </a:bodyPr>
          <a:lstStyle/>
          <a:p>
            <a:pPr marL="12700" marR="141605" indent="-635">
              <a:lnSpc>
                <a:spcPts val="1660"/>
              </a:lnSpc>
              <a:spcBef>
                <a:spcPts val="210"/>
              </a:spcBef>
            </a:pPr>
            <a:r>
              <a:rPr dirty="0" sz="1450" spc="-10">
                <a:latin typeface="Times New Roman"/>
                <a:cs typeface="Times New Roman"/>
              </a:rPr>
              <a:t>For other variables, it makes more sense to have </a:t>
            </a:r>
            <a:r>
              <a:rPr dirty="0" sz="1450" spc="-5">
                <a:latin typeface="Times New Roman"/>
                <a:cs typeface="Times New Roman"/>
              </a:rPr>
              <a:t>one </a:t>
            </a:r>
            <a:r>
              <a:rPr dirty="0" sz="1450" spc="-10">
                <a:latin typeface="Times New Roman"/>
                <a:cs typeface="Times New Roman"/>
              </a:rPr>
              <a:t>value that is shared by all objects </a:t>
            </a:r>
            <a:r>
              <a:rPr dirty="0" sz="1450" spc="-5">
                <a:latin typeface="Times New Roman"/>
                <a:cs typeface="Times New Roman"/>
              </a:rPr>
              <a:t>of  </a:t>
            </a:r>
            <a:r>
              <a:rPr dirty="0" sz="1450" spc="-10">
                <a:latin typeface="Times New Roman"/>
                <a:cs typeface="Times New Roman"/>
              </a:rPr>
              <a:t>that class. These attributes are called </a:t>
            </a:r>
            <a:r>
              <a:rPr dirty="0" sz="1450" spc="-10" i="1">
                <a:latin typeface="Times New Roman"/>
                <a:cs typeface="Times New Roman"/>
              </a:rPr>
              <a:t>class</a:t>
            </a:r>
            <a:r>
              <a:rPr dirty="0" sz="1450" spc="25" i="1">
                <a:latin typeface="Times New Roman"/>
                <a:cs typeface="Times New Roman"/>
              </a:rPr>
              <a:t> </a:t>
            </a:r>
            <a:r>
              <a:rPr dirty="0" sz="1450" spc="-10" i="1">
                <a:latin typeface="Times New Roman"/>
                <a:cs typeface="Times New Roman"/>
              </a:rPr>
              <a:t>variables</a:t>
            </a:r>
            <a:r>
              <a:rPr dirty="0" sz="1450" spc="-10">
                <a:latin typeface="Times New Roman"/>
                <a:cs typeface="Times New Roman"/>
              </a:rPr>
              <a:t>.</a:t>
            </a:r>
            <a:endParaRPr sz="1450">
              <a:latin typeface="Times New Roman"/>
              <a:cs typeface="Times New Roman"/>
            </a:endParaRPr>
          </a:p>
          <a:p>
            <a:pPr marL="12700" marR="227329" indent="-635">
              <a:lnSpc>
                <a:spcPts val="1660"/>
              </a:lnSpc>
              <a:spcBef>
                <a:spcPts val="715"/>
              </a:spcBef>
            </a:pPr>
            <a:r>
              <a:rPr dirty="0" sz="1450" spc="-10">
                <a:latin typeface="Times New Roman"/>
                <a:cs typeface="Times New Roman"/>
              </a:rPr>
              <a:t>A class variable defines an attribute </a:t>
            </a:r>
            <a:r>
              <a:rPr dirty="0" sz="1450" spc="-5">
                <a:latin typeface="Times New Roman"/>
                <a:cs typeface="Times New Roman"/>
              </a:rPr>
              <a:t>of </a:t>
            </a:r>
            <a:r>
              <a:rPr dirty="0" sz="1450" spc="-10">
                <a:latin typeface="Times New Roman"/>
                <a:cs typeface="Times New Roman"/>
              </a:rPr>
              <a:t>an entire class. The variable applies to the class  itself and to all its instances, so only </a:t>
            </a:r>
            <a:r>
              <a:rPr dirty="0" sz="1450" spc="-5">
                <a:latin typeface="Times New Roman"/>
                <a:cs typeface="Times New Roman"/>
              </a:rPr>
              <a:t>one </a:t>
            </a:r>
            <a:r>
              <a:rPr dirty="0" sz="1450" spc="-10">
                <a:latin typeface="Times New Roman"/>
                <a:cs typeface="Times New Roman"/>
              </a:rPr>
              <a:t>value is stored, no matter how many objects </a:t>
            </a:r>
            <a:r>
              <a:rPr dirty="0" sz="1450" spc="-5">
                <a:latin typeface="Times New Roman"/>
                <a:cs typeface="Times New Roman"/>
              </a:rPr>
              <a:t>of  </a:t>
            </a:r>
            <a:r>
              <a:rPr dirty="0" sz="1450" spc="-10">
                <a:latin typeface="Times New Roman"/>
                <a:cs typeface="Times New Roman"/>
              </a:rPr>
              <a:t>that class have been</a:t>
            </a:r>
            <a:r>
              <a:rPr dirty="0" sz="1450" spc="5">
                <a:latin typeface="Times New Roman"/>
                <a:cs typeface="Times New Roman"/>
              </a:rPr>
              <a:t> </a:t>
            </a:r>
            <a:r>
              <a:rPr dirty="0" sz="1450" spc="-10">
                <a:latin typeface="Times New Roman"/>
                <a:cs typeface="Times New Roman"/>
              </a:rPr>
              <a:t>created.</a:t>
            </a:r>
            <a:endParaRPr sz="1450">
              <a:latin typeface="Times New Roman"/>
              <a:cs typeface="Times New Roman"/>
            </a:endParaRPr>
          </a:p>
          <a:p>
            <a:pPr marL="12700" marR="33020">
              <a:lnSpc>
                <a:spcPct val="99300"/>
              </a:lnSpc>
              <a:spcBef>
                <a:spcPts val="600"/>
              </a:spcBef>
            </a:pPr>
            <a:r>
              <a:rPr dirty="0" sz="1450" spc="-10">
                <a:latin typeface="Times New Roman"/>
                <a:cs typeface="Times New Roman"/>
              </a:rPr>
              <a:t>An</a:t>
            </a:r>
            <a:r>
              <a:rPr dirty="0" sz="1450">
                <a:latin typeface="Times New Roman"/>
                <a:cs typeface="Times New Roman"/>
              </a:rPr>
              <a:t> </a:t>
            </a:r>
            <a:r>
              <a:rPr dirty="0" sz="1450" spc="-10">
                <a:latin typeface="Times New Roman"/>
                <a:cs typeface="Times New Roman"/>
              </a:rPr>
              <a:t>example</a:t>
            </a:r>
            <a:r>
              <a:rPr dirty="0" sz="1450">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5">
                <a:latin typeface="Times New Roman"/>
                <a:cs typeface="Times New Roman"/>
              </a:rPr>
              <a:t>a</a:t>
            </a:r>
            <a:r>
              <a:rPr dirty="0" sz="1450" spc="5">
                <a:latin typeface="Times New Roman"/>
                <a:cs typeface="Times New Roman"/>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variable</a:t>
            </a:r>
            <a:r>
              <a:rPr dirty="0" sz="1450">
                <a:latin typeface="Times New Roman"/>
                <a:cs typeface="Times New Roman"/>
              </a:rPr>
              <a:t> </a:t>
            </a:r>
            <a:r>
              <a:rPr dirty="0" sz="1450" spc="-10">
                <a:latin typeface="Times New Roman"/>
                <a:cs typeface="Times New Roman"/>
              </a:rPr>
              <a:t>for</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5">
                <a:latin typeface="Courier New"/>
                <a:cs typeface="Courier New"/>
              </a:rPr>
              <a:t>MarsRobot</a:t>
            </a:r>
            <a:r>
              <a:rPr dirty="0" sz="1450" spc="-509">
                <a:latin typeface="Courier New"/>
                <a:cs typeface="Courier New"/>
              </a:rPr>
              <a:t> </a:t>
            </a:r>
            <a:r>
              <a:rPr dirty="0" sz="1450" spc="-10">
                <a:latin typeface="Times New Roman"/>
                <a:cs typeface="Times New Roman"/>
              </a:rPr>
              <a:t>class</a:t>
            </a:r>
            <a:r>
              <a:rPr dirty="0" sz="1450">
                <a:latin typeface="Times New Roman"/>
                <a:cs typeface="Times New Roman"/>
              </a:rPr>
              <a:t> </a:t>
            </a:r>
            <a:r>
              <a:rPr dirty="0" sz="1450" spc="-10">
                <a:latin typeface="Times New Roman"/>
                <a:cs typeface="Times New Roman"/>
              </a:rPr>
              <a:t>would</a:t>
            </a:r>
            <a:r>
              <a:rPr dirty="0" sz="1450">
                <a:latin typeface="Times New Roman"/>
                <a:cs typeface="Times New Roman"/>
              </a:rPr>
              <a:t> </a:t>
            </a:r>
            <a:r>
              <a:rPr dirty="0" sz="1450" spc="-5">
                <a:latin typeface="Times New Roman"/>
                <a:cs typeface="Times New Roman"/>
              </a:rPr>
              <a:t>be</a:t>
            </a:r>
            <a:r>
              <a:rPr dirty="0" sz="1450" spc="5">
                <a:latin typeface="Times New Roman"/>
                <a:cs typeface="Times New Roman"/>
              </a:rPr>
              <a:t> </a:t>
            </a:r>
            <a:r>
              <a:rPr dirty="0" sz="1450" spc="-5">
                <a:latin typeface="Times New Roman"/>
                <a:cs typeface="Times New Roman"/>
              </a:rPr>
              <a:t>a</a:t>
            </a:r>
            <a:r>
              <a:rPr dirty="0" sz="1450">
                <a:latin typeface="Times New Roman"/>
                <a:cs typeface="Times New Roman"/>
              </a:rPr>
              <a:t> </a:t>
            </a:r>
            <a:r>
              <a:rPr dirty="0" sz="1450" spc="-15">
                <a:latin typeface="Courier New"/>
                <a:cs typeface="Courier New"/>
              </a:rPr>
              <a:t>topSpeed</a:t>
            </a:r>
            <a:r>
              <a:rPr dirty="0" sz="1450" spc="-509">
                <a:latin typeface="Courier New"/>
                <a:cs typeface="Courier New"/>
              </a:rPr>
              <a:t> </a:t>
            </a:r>
            <a:r>
              <a:rPr dirty="0" sz="1450" spc="-10">
                <a:latin typeface="Times New Roman"/>
                <a:cs typeface="Times New Roman"/>
              </a:rPr>
              <a:t>variable  that holds the maximum speed any robot is capable </a:t>
            </a:r>
            <a:r>
              <a:rPr dirty="0" sz="1450" spc="-5">
                <a:latin typeface="Times New Roman"/>
                <a:cs typeface="Times New Roman"/>
              </a:rPr>
              <a:t>of </a:t>
            </a:r>
            <a:r>
              <a:rPr dirty="0" sz="1450" spc="-10">
                <a:latin typeface="Times New Roman"/>
                <a:cs typeface="Times New Roman"/>
              </a:rPr>
              <a:t>traveling. If an instance variable  were created to hold the speed, each object could have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value for this</a:t>
            </a:r>
            <a:r>
              <a:rPr dirty="0" sz="1450" spc="175">
                <a:latin typeface="Times New Roman"/>
                <a:cs typeface="Times New Roman"/>
              </a:rPr>
              <a:t> </a:t>
            </a:r>
            <a:r>
              <a:rPr dirty="0" sz="1450" spc="-10">
                <a:latin typeface="Times New Roman"/>
                <a:cs typeface="Times New Roman"/>
              </a:rPr>
              <a:t>variable.</a:t>
            </a:r>
            <a:endParaRPr sz="1450">
              <a:latin typeface="Times New Roman"/>
              <a:cs typeface="Times New Roman"/>
            </a:endParaRPr>
          </a:p>
          <a:p>
            <a:pPr marL="12700">
              <a:lnSpc>
                <a:spcPts val="1655"/>
              </a:lnSpc>
            </a:pPr>
            <a:r>
              <a:rPr dirty="0" sz="1450" spc="-10">
                <a:latin typeface="Times New Roman"/>
                <a:cs typeface="Times New Roman"/>
              </a:rPr>
              <a:t>That could cause problems because no robot is capable </a:t>
            </a:r>
            <a:r>
              <a:rPr dirty="0" sz="1450" spc="-5">
                <a:latin typeface="Times New Roman"/>
                <a:cs typeface="Times New Roman"/>
              </a:rPr>
              <a:t>of </a:t>
            </a:r>
            <a:r>
              <a:rPr dirty="0" sz="1450" spc="-10">
                <a:latin typeface="Times New Roman"/>
                <a:cs typeface="Times New Roman"/>
              </a:rPr>
              <a:t>exceeding</a:t>
            </a:r>
            <a:r>
              <a:rPr dirty="0" sz="1450" spc="55">
                <a:latin typeface="Times New Roman"/>
                <a:cs typeface="Times New Roman"/>
              </a:rPr>
              <a:t> </a:t>
            </a:r>
            <a:r>
              <a:rPr dirty="0" sz="1450" spc="-10">
                <a:latin typeface="Times New Roman"/>
                <a:cs typeface="Times New Roman"/>
              </a:rPr>
              <a:t>it.</a:t>
            </a:r>
            <a:endParaRPr sz="1450">
              <a:latin typeface="Times New Roman"/>
              <a:cs typeface="Times New Roman"/>
            </a:endParaRPr>
          </a:p>
          <a:p>
            <a:pPr marL="12700" marR="227965">
              <a:lnSpc>
                <a:spcPts val="1660"/>
              </a:lnSpc>
              <a:spcBef>
                <a:spcPts val="755"/>
              </a:spcBef>
            </a:pPr>
            <a:r>
              <a:rPr dirty="0" sz="1450" spc="-10">
                <a:latin typeface="Times New Roman"/>
                <a:cs typeface="Times New Roman"/>
              </a:rPr>
              <a:t>Using </a:t>
            </a:r>
            <a:r>
              <a:rPr dirty="0" sz="1450" spc="-5">
                <a:latin typeface="Times New Roman"/>
                <a:cs typeface="Times New Roman"/>
              </a:rPr>
              <a:t>a </a:t>
            </a:r>
            <a:r>
              <a:rPr dirty="0" sz="1450" spc="-10">
                <a:latin typeface="Times New Roman"/>
                <a:cs typeface="Times New Roman"/>
              </a:rPr>
              <a:t>class variable prevents this problem because all objects </a:t>
            </a:r>
            <a:r>
              <a:rPr dirty="0" sz="1450" spc="-5">
                <a:latin typeface="Times New Roman"/>
                <a:cs typeface="Times New Roman"/>
              </a:rPr>
              <a:t>of </a:t>
            </a:r>
            <a:r>
              <a:rPr dirty="0" sz="1450" spc="-10">
                <a:latin typeface="Times New Roman"/>
                <a:cs typeface="Times New Roman"/>
              </a:rPr>
              <a:t>that class share the  same value </a:t>
            </a:r>
            <a:r>
              <a:rPr dirty="0" sz="1450" spc="-15">
                <a:latin typeface="Times New Roman"/>
                <a:cs typeface="Times New Roman"/>
              </a:rPr>
              <a:t>automatically. </a:t>
            </a:r>
            <a:r>
              <a:rPr dirty="0" sz="1450" spc="-10">
                <a:latin typeface="Times New Roman"/>
                <a:cs typeface="Times New Roman"/>
              </a:rPr>
              <a:t>Each </a:t>
            </a:r>
            <a:r>
              <a:rPr dirty="0" sz="1450" spc="-15">
                <a:latin typeface="Courier New"/>
                <a:cs typeface="Courier New"/>
              </a:rPr>
              <a:t>MarsRobot</a:t>
            </a:r>
            <a:r>
              <a:rPr dirty="0" sz="1450" spc="-395">
                <a:latin typeface="Courier New"/>
                <a:cs typeface="Courier New"/>
              </a:rPr>
              <a:t> </a:t>
            </a:r>
            <a:r>
              <a:rPr dirty="0" sz="1450" spc="-10">
                <a:latin typeface="Times New Roman"/>
                <a:cs typeface="Times New Roman"/>
              </a:rPr>
              <a:t>object would have access to that variable.</a:t>
            </a:r>
            <a:endParaRPr sz="1450">
              <a:latin typeface="Times New Roman"/>
              <a:cs typeface="Times New Roman"/>
            </a:endParaRPr>
          </a:p>
          <a:p>
            <a:pPr marL="12700">
              <a:lnSpc>
                <a:spcPct val="100000"/>
              </a:lnSpc>
              <a:spcBef>
                <a:spcPts val="1475"/>
              </a:spcBef>
            </a:pPr>
            <a:r>
              <a:rPr dirty="0" sz="1650" b="1">
                <a:latin typeface="Times New Roman"/>
                <a:cs typeface="Times New Roman"/>
              </a:rPr>
              <a:t>Behavior of a Class of</a:t>
            </a:r>
            <a:r>
              <a:rPr dirty="0" sz="1650" spc="-35" b="1">
                <a:latin typeface="Times New Roman"/>
                <a:cs typeface="Times New Roman"/>
              </a:rPr>
              <a:t> </a:t>
            </a:r>
            <a:r>
              <a:rPr dirty="0" sz="1650" spc="-5" b="1">
                <a:latin typeface="Times New Roman"/>
                <a:cs typeface="Times New Roman"/>
              </a:rPr>
              <a:t>Objects</a:t>
            </a:r>
            <a:endParaRPr sz="1650">
              <a:latin typeface="Times New Roman"/>
              <a:cs typeface="Times New Roman"/>
            </a:endParaRPr>
          </a:p>
          <a:p>
            <a:pPr marL="12700" marR="213360">
              <a:lnSpc>
                <a:spcPts val="1660"/>
              </a:lnSpc>
              <a:spcBef>
                <a:spcPts val="790"/>
              </a:spcBef>
            </a:pPr>
            <a:r>
              <a:rPr dirty="0" sz="1450" spc="-10" i="1">
                <a:latin typeface="Times New Roman"/>
                <a:cs typeface="Times New Roman"/>
              </a:rPr>
              <a:t>Behavior </a:t>
            </a:r>
            <a:r>
              <a:rPr dirty="0" sz="1450" spc="-10">
                <a:latin typeface="Times New Roman"/>
                <a:cs typeface="Times New Roman"/>
              </a:rPr>
              <a:t>refers to the things that </a:t>
            </a:r>
            <a:r>
              <a:rPr dirty="0" sz="1450" spc="-5">
                <a:latin typeface="Times New Roman"/>
                <a:cs typeface="Times New Roman"/>
              </a:rPr>
              <a:t>a </a:t>
            </a:r>
            <a:r>
              <a:rPr dirty="0" sz="1450" spc="-10">
                <a:latin typeface="Times New Roman"/>
                <a:cs typeface="Times New Roman"/>
              </a:rPr>
              <a:t>class </a:t>
            </a:r>
            <a:r>
              <a:rPr dirty="0" sz="1450" spc="-5">
                <a:latin typeface="Times New Roman"/>
                <a:cs typeface="Times New Roman"/>
              </a:rPr>
              <a:t>of </a:t>
            </a:r>
            <a:r>
              <a:rPr dirty="0" sz="1450" spc="-10">
                <a:latin typeface="Times New Roman"/>
                <a:cs typeface="Times New Roman"/>
              </a:rPr>
              <a:t>objects can do—both to themselves and to  other objects. Behavior can </a:t>
            </a:r>
            <a:r>
              <a:rPr dirty="0" sz="1450" spc="-5">
                <a:latin typeface="Times New Roman"/>
                <a:cs typeface="Times New Roman"/>
              </a:rPr>
              <a:t>be </a:t>
            </a:r>
            <a:r>
              <a:rPr dirty="0" sz="1450" spc="-10">
                <a:latin typeface="Times New Roman"/>
                <a:cs typeface="Times New Roman"/>
              </a:rPr>
              <a:t>used to change an </a:t>
            </a:r>
            <a:r>
              <a:rPr dirty="0" sz="1450" spc="-20">
                <a:latin typeface="Times New Roman"/>
                <a:cs typeface="Times New Roman"/>
              </a:rPr>
              <a:t>object’s </a:t>
            </a:r>
            <a:r>
              <a:rPr dirty="0" sz="1450" spc="-10">
                <a:latin typeface="Times New Roman"/>
                <a:cs typeface="Times New Roman"/>
              </a:rPr>
              <a:t>attributes, receive information  from other objects, and send messages to other objects, asking them to perform</a:t>
            </a:r>
            <a:r>
              <a:rPr dirty="0" sz="1450" spc="125">
                <a:latin typeface="Times New Roman"/>
                <a:cs typeface="Times New Roman"/>
              </a:rPr>
              <a:t> </a:t>
            </a:r>
            <a:r>
              <a:rPr dirty="0" sz="1450" spc="-10">
                <a:latin typeface="Times New Roman"/>
                <a:cs typeface="Times New Roman"/>
              </a:rPr>
              <a:t>tasks.</a:t>
            </a:r>
            <a:endParaRPr sz="1450">
              <a:latin typeface="Times New Roman"/>
              <a:cs typeface="Times New Roman"/>
            </a:endParaRPr>
          </a:p>
          <a:p>
            <a:pPr marL="469265" marR="3069590" indent="-457200">
              <a:lnSpc>
                <a:spcPts val="2380"/>
              </a:lnSpc>
              <a:spcBef>
                <a:spcPts val="130"/>
              </a:spcBef>
            </a:pPr>
            <a:r>
              <a:rPr dirty="0" sz="1450" spc="-10">
                <a:latin typeface="Times New Roman"/>
                <a:cs typeface="Times New Roman"/>
              </a:rPr>
              <a:t>A Mars robot could have the following behavior:  Check the current</a:t>
            </a:r>
            <a:r>
              <a:rPr dirty="0" sz="1450">
                <a:latin typeface="Times New Roman"/>
                <a:cs typeface="Times New Roman"/>
              </a:rPr>
              <a:t> </a:t>
            </a:r>
            <a:r>
              <a:rPr dirty="0" sz="1450" spc="-10">
                <a:latin typeface="Times New Roman"/>
                <a:cs typeface="Times New Roman"/>
              </a:rPr>
              <a:t>temperature</a:t>
            </a:r>
            <a:endParaRPr sz="1450">
              <a:latin typeface="Times New Roman"/>
              <a:cs typeface="Times New Roman"/>
            </a:endParaRPr>
          </a:p>
          <a:p>
            <a:pPr marL="469265">
              <a:lnSpc>
                <a:spcPct val="100000"/>
              </a:lnSpc>
              <a:spcBef>
                <a:spcPts val="450"/>
              </a:spcBef>
            </a:pPr>
            <a:r>
              <a:rPr dirty="0" sz="1450" spc="-10">
                <a:latin typeface="Times New Roman"/>
                <a:cs typeface="Times New Roman"/>
              </a:rPr>
              <a:t>Begin </a:t>
            </a:r>
            <a:r>
              <a:rPr dirty="0" sz="1450" spc="-5">
                <a:latin typeface="Times New Roman"/>
                <a:cs typeface="Times New Roman"/>
              </a:rPr>
              <a:t>a </a:t>
            </a:r>
            <a:r>
              <a:rPr dirty="0" sz="1450" spc="-10">
                <a:latin typeface="Times New Roman"/>
                <a:cs typeface="Times New Roman"/>
              </a:rPr>
              <a:t>survey</a:t>
            </a:r>
            <a:endParaRPr sz="1450">
              <a:latin typeface="Times New Roman"/>
              <a:cs typeface="Times New Roman"/>
            </a:endParaRPr>
          </a:p>
          <a:p>
            <a:pPr marL="469265" marR="3745865">
              <a:lnSpc>
                <a:spcPct val="136600"/>
              </a:lnSpc>
            </a:pPr>
            <a:r>
              <a:rPr dirty="0" sz="1450" spc="-10">
                <a:latin typeface="Times New Roman"/>
                <a:cs typeface="Times New Roman"/>
              </a:rPr>
              <a:t>Accelerate </a:t>
            </a:r>
            <a:r>
              <a:rPr dirty="0" sz="1450" spc="-5">
                <a:latin typeface="Times New Roman"/>
                <a:cs typeface="Times New Roman"/>
              </a:rPr>
              <a:t>or </a:t>
            </a:r>
            <a:r>
              <a:rPr dirty="0" sz="1450" spc="-10">
                <a:latin typeface="Times New Roman"/>
                <a:cs typeface="Times New Roman"/>
              </a:rPr>
              <a:t>decelerate its speed  Report its current</a:t>
            </a:r>
            <a:r>
              <a:rPr dirty="0" sz="1450" spc="-5">
                <a:latin typeface="Times New Roman"/>
                <a:cs typeface="Times New Roman"/>
              </a:rPr>
              <a:t> </a:t>
            </a:r>
            <a:r>
              <a:rPr dirty="0" sz="1450" spc="-10">
                <a:latin typeface="Times New Roman"/>
                <a:cs typeface="Times New Roman"/>
              </a:rPr>
              <a:t>location</a:t>
            </a:r>
            <a:endParaRPr sz="1450">
              <a:latin typeface="Times New Roman"/>
              <a:cs typeface="Times New Roman"/>
            </a:endParaRPr>
          </a:p>
          <a:p>
            <a:pPr marL="12700">
              <a:lnSpc>
                <a:spcPct val="100000"/>
              </a:lnSpc>
              <a:spcBef>
                <a:spcPts val="635"/>
              </a:spcBef>
            </a:pPr>
            <a:r>
              <a:rPr dirty="0" sz="1450" spc="-10">
                <a:latin typeface="Times New Roman"/>
                <a:cs typeface="Times New Roman"/>
              </a:rPr>
              <a:t>Behavior for </a:t>
            </a:r>
            <a:r>
              <a:rPr dirty="0" sz="1450" spc="-5">
                <a:latin typeface="Times New Roman"/>
                <a:cs typeface="Times New Roman"/>
              </a:rPr>
              <a:t>a </a:t>
            </a:r>
            <a:r>
              <a:rPr dirty="0" sz="1450" spc="-10">
                <a:latin typeface="Times New Roman"/>
                <a:cs typeface="Times New Roman"/>
              </a:rPr>
              <a:t>class </a:t>
            </a:r>
            <a:r>
              <a:rPr dirty="0" sz="1450" spc="-5">
                <a:latin typeface="Times New Roman"/>
                <a:cs typeface="Times New Roman"/>
              </a:rPr>
              <a:t>of </a:t>
            </a:r>
            <a:r>
              <a:rPr dirty="0" sz="1450" spc="-10">
                <a:latin typeface="Times New Roman"/>
                <a:cs typeface="Times New Roman"/>
              </a:rPr>
              <a:t>objects is implemented using</a:t>
            </a:r>
            <a:r>
              <a:rPr dirty="0" sz="1450" spc="25">
                <a:latin typeface="Times New Roman"/>
                <a:cs typeface="Times New Roman"/>
              </a:rPr>
              <a:t> </a:t>
            </a:r>
            <a:r>
              <a:rPr dirty="0" sz="1450" spc="-10">
                <a:latin typeface="Times New Roman"/>
                <a:cs typeface="Times New Roman"/>
              </a:rPr>
              <a:t>methods.</a:t>
            </a:r>
            <a:endParaRPr sz="1450">
              <a:latin typeface="Times New Roman"/>
              <a:cs typeface="Times New Roman"/>
            </a:endParaRPr>
          </a:p>
          <a:p>
            <a:pPr marL="12700" marR="162560">
              <a:lnSpc>
                <a:spcPts val="1660"/>
              </a:lnSpc>
              <a:spcBef>
                <a:spcPts val="760"/>
              </a:spcBef>
            </a:pPr>
            <a:r>
              <a:rPr dirty="0" sz="1450" spc="-10" i="1">
                <a:latin typeface="Times New Roman"/>
                <a:cs typeface="Times New Roman"/>
              </a:rPr>
              <a:t>Methods </a:t>
            </a:r>
            <a:r>
              <a:rPr dirty="0" sz="1450" spc="-10">
                <a:latin typeface="Times New Roman"/>
                <a:cs typeface="Times New Roman"/>
              </a:rPr>
              <a:t>are groups </a:t>
            </a:r>
            <a:r>
              <a:rPr dirty="0" sz="1450" spc="-5">
                <a:latin typeface="Times New Roman"/>
                <a:cs typeface="Times New Roman"/>
              </a:rPr>
              <a:t>of </a:t>
            </a:r>
            <a:r>
              <a:rPr dirty="0" sz="1450" spc="-10">
                <a:latin typeface="Times New Roman"/>
                <a:cs typeface="Times New Roman"/>
              </a:rPr>
              <a:t>related statements in </a:t>
            </a:r>
            <a:r>
              <a:rPr dirty="0" sz="1450" spc="-5">
                <a:latin typeface="Times New Roman"/>
                <a:cs typeface="Times New Roman"/>
              </a:rPr>
              <a:t>a </a:t>
            </a:r>
            <a:r>
              <a:rPr dirty="0" sz="1450" spc="-10">
                <a:latin typeface="Times New Roman"/>
                <a:cs typeface="Times New Roman"/>
              </a:rPr>
              <a:t>class that perform </a:t>
            </a:r>
            <a:r>
              <a:rPr dirty="0" sz="1450" spc="-5">
                <a:latin typeface="Times New Roman"/>
                <a:cs typeface="Times New Roman"/>
              </a:rPr>
              <a:t>a </a:t>
            </a:r>
            <a:r>
              <a:rPr dirty="0" sz="1450" spc="-10">
                <a:latin typeface="Times New Roman"/>
                <a:cs typeface="Times New Roman"/>
              </a:rPr>
              <a:t>specific task. They are  used to accomplish specific tasks on their own objects and on other objects and are  comparable to functions and subroutines in other programming languages. A well-  designed method performs only </a:t>
            </a:r>
            <a:r>
              <a:rPr dirty="0" sz="1450" spc="-5">
                <a:latin typeface="Times New Roman"/>
                <a:cs typeface="Times New Roman"/>
              </a:rPr>
              <a:t>one</a:t>
            </a:r>
            <a:r>
              <a:rPr dirty="0" sz="1450" spc="10">
                <a:latin typeface="Times New Roman"/>
                <a:cs typeface="Times New Roman"/>
              </a:rPr>
              <a:t> </a:t>
            </a:r>
            <a:r>
              <a:rPr dirty="0" sz="1450" spc="-10">
                <a:latin typeface="Times New Roman"/>
                <a:cs typeface="Times New Roman"/>
              </a:rPr>
              <a:t>task.</a:t>
            </a:r>
            <a:endParaRPr sz="1450">
              <a:latin typeface="Times New Roman"/>
              <a:cs typeface="Times New Roman"/>
            </a:endParaRPr>
          </a:p>
          <a:p>
            <a:pPr marL="12700" marR="15240">
              <a:lnSpc>
                <a:spcPts val="1660"/>
              </a:lnSpc>
              <a:spcBef>
                <a:spcPts val="705"/>
              </a:spcBef>
            </a:pPr>
            <a:r>
              <a:rPr dirty="0" sz="1450" spc="-10">
                <a:latin typeface="Times New Roman"/>
                <a:cs typeface="Times New Roman"/>
              </a:rPr>
              <a:t>Objects communicate with each other using methods. A class </a:t>
            </a:r>
            <a:r>
              <a:rPr dirty="0" sz="1450" spc="-5">
                <a:latin typeface="Times New Roman"/>
                <a:cs typeface="Times New Roman"/>
              </a:rPr>
              <a:t>or </a:t>
            </a:r>
            <a:r>
              <a:rPr dirty="0" sz="1450" spc="-10">
                <a:latin typeface="Times New Roman"/>
                <a:cs typeface="Times New Roman"/>
              </a:rPr>
              <a:t>object can call methods in  another class </a:t>
            </a:r>
            <a:r>
              <a:rPr dirty="0" sz="1450" spc="-5">
                <a:latin typeface="Times New Roman"/>
                <a:cs typeface="Times New Roman"/>
              </a:rPr>
              <a:t>or </a:t>
            </a:r>
            <a:r>
              <a:rPr dirty="0" sz="1450" spc="-10">
                <a:latin typeface="Times New Roman"/>
                <a:cs typeface="Times New Roman"/>
              </a:rPr>
              <a:t>object for many reasons, including the</a:t>
            </a:r>
            <a:r>
              <a:rPr dirty="0" sz="1450" spc="40">
                <a:latin typeface="Times New Roman"/>
                <a:cs typeface="Times New Roman"/>
              </a:rPr>
              <a:t> </a:t>
            </a:r>
            <a:r>
              <a:rPr dirty="0" sz="1450" spc="-10">
                <a:latin typeface="Times New Roman"/>
                <a:cs typeface="Times New Roman"/>
              </a:rPr>
              <a:t>following:</a:t>
            </a:r>
            <a:endParaRPr sz="1450">
              <a:latin typeface="Times New Roman"/>
              <a:cs typeface="Times New Roman"/>
            </a:endParaRPr>
          </a:p>
          <a:p>
            <a:pPr marL="469265">
              <a:lnSpc>
                <a:spcPct val="100000"/>
              </a:lnSpc>
              <a:spcBef>
                <a:spcPts val="590"/>
              </a:spcBef>
            </a:pPr>
            <a:r>
              <a:rPr dirty="0" sz="1450" spc="-60">
                <a:latin typeface="Times New Roman"/>
                <a:cs typeface="Times New Roman"/>
              </a:rPr>
              <a:t>To </a:t>
            </a:r>
            <a:r>
              <a:rPr dirty="0" sz="1450" spc="-10">
                <a:latin typeface="Times New Roman"/>
                <a:cs typeface="Times New Roman"/>
              </a:rPr>
              <a:t>report </a:t>
            </a:r>
            <a:r>
              <a:rPr dirty="0" sz="1450" spc="-5">
                <a:latin typeface="Times New Roman"/>
                <a:cs typeface="Times New Roman"/>
              </a:rPr>
              <a:t>a </a:t>
            </a:r>
            <a:r>
              <a:rPr dirty="0" sz="1450" spc="-10">
                <a:latin typeface="Times New Roman"/>
                <a:cs typeface="Times New Roman"/>
              </a:rPr>
              <a:t>change to another</a:t>
            </a:r>
            <a:r>
              <a:rPr dirty="0" sz="1450" spc="60">
                <a:latin typeface="Times New Roman"/>
                <a:cs typeface="Times New Roman"/>
              </a:rPr>
              <a:t> </a:t>
            </a:r>
            <a:r>
              <a:rPr dirty="0" sz="1450" spc="-10">
                <a:latin typeface="Times New Roman"/>
                <a:cs typeface="Times New Roman"/>
              </a:rPr>
              <a:t>object</a:t>
            </a:r>
            <a:endParaRPr sz="1450">
              <a:latin typeface="Times New Roman"/>
              <a:cs typeface="Times New Roman"/>
            </a:endParaRPr>
          </a:p>
          <a:p>
            <a:pPr marL="469265" marR="2118360">
              <a:lnSpc>
                <a:spcPct val="136600"/>
              </a:lnSpc>
            </a:pPr>
            <a:r>
              <a:rPr dirty="0" sz="1450" spc="-60">
                <a:latin typeface="Times New Roman"/>
                <a:cs typeface="Times New Roman"/>
              </a:rPr>
              <a:t>To </a:t>
            </a:r>
            <a:r>
              <a:rPr dirty="0" sz="1450" spc="-10">
                <a:latin typeface="Times New Roman"/>
                <a:cs typeface="Times New Roman"/>
              </a:rPr>
              <a:t>tell the other object to change something about itself  </a:t>
            </a:r>
            <a:r>
              <a:rPr dirty="0" sz="1450" spc="-60">
                <a:latin typeface="Times New Roman"/>
                <a:cs typeface="Times New Roman"/>
              </a:rPr>
              <a:t>To </a:t>
            </a:r>
            <a:r>
              <a:rPr dirty="0" sz="1450" spc="-10">
                <a:latin typeface="Times New Roman"/>
                <a:cs typeface="Times New Roman"/>
              </a:rPr>
              <a:t>ask another object to do</a:t>
            </a:r>
            <a:r>
              <a:rPr dirty="0" sz="1450" spc="65">
                <a:latin typeface="Times New Roman"/>
                <a:cs typeface="Times New Roman"/>
              </a:rPr>
              <a:t> </a:t>
            </a:r>
            <a:r>
              <a:rPr dirty="0" sz="1450" spc="-10">
                <a:latin typeface="Times New Roman"/>
                <a:cs typeface="Times New Roman"/>
              </a:rPr>
              <a:t>something</a:t>
            </a:r>
            <a:endParaRPr sz="1450">
              <a:latin typeface="Times New Roman"/>
              <a:cs typeface="Times New Roman"/>
            </a:endParaRPr>
          </a:p>
          <a:p>
            <a:pPr marL="12700" marR="147955">
              <a:lnSpc>
                <a:spcPts val="1660"/>
              </a:lnSpc>
              <a:spcBef>
                <a:spcPts val="760"/>
              </a:spcBef>
            </a:pPr>
            <a:r>
              <a:rPr dirty="0" sz="1450" spc="-10">
                <a:latin typeface="Times New Roman"/>
                <a:cs typeface="Times New Roman"/>
              </a:rPr>
              <a:t>For example, two Mars robots could use methods to report their locations to each other  and avoid collisions, and </a:t>
            </a:r>
            <a:r>
              <a:rPr dirty="0" sz="1450" spc="-5">
                <a:latin typeface="Times New Roman"/>
                <a:cs typeface="Times New Roman"/>
              </a:rPr>
              <a:t>one </a:t>
            </a:r>
            <a:r>
              <a:rPr dirty="0" sz="1450" spc="-10">
                <a:latin typeface="Times New Roman"/>
                <a:cs typeface="Times New Roman"/>
              </a:rPr>
              <a:t>robot could tell another to stop so that it can pass by</a:t>
            </a:r>
            <a:r>
              <a:rPr dirty="0" sz="1450" spc="210">
                <a:latin typeface="Times New Roman"/>
                <a:cs typeface="Times New Roman"/>
              </a:rPr>
              <a:t> </a:t>
            </a:r>
            <a:r>
              <a:rPr dirty="0" sz="1450" spc="-25">
                <a:latin typeface="Times New Roman"/>
                <a:cs typeface="Times New Roman"/>
              </a:rPr>
              <a:t>safely.</a:t>
            </a:r>
            <a:endParaRPr sz="1450">
              <a:latin typeface="Times New Roman"/>
              <a:cs typeface="Times New Roman"/>
            </a:endParaRPr>
          </a:p>
          <a:p>
            <a:pPr marL="12700" marR="5080">
              <a:lnSpc>
                <a:spcPts val="1660"/>
              </a:lnSpc>
              <a:spcBef>
                <a:spcPts val="715"/>
              </a:spcBef>
            </a:pPr>
            <a:r>
              <a:rPr dirty="0" sz="1450" spc="-10">
                <a:latin typeface="Times New Roman"/>
                <a:cs typeface="Times New Roman"/>
              </a:rPr>
              <a:t>Just as there are instance and class variables, there also are instance and class methods.  Instance methods, which are usually just called methods, are used when you are working  with an object </a:t>
            </a:r>
            <a:r>
              <a:rPr dirty="0" sz="1450" spc="-5">
                <a:latin typeface="Times New Roman"/>
                <a:cs typeface="Times New Roman"/>
              </a:rPr>
              <a:t>of </a:t>
            </a:r>
            <a:r>
              <a:rPr dirty="0" sz="1450" spc="-10">
                <a:latin typeface="Times New Roman"/>
                <a:cs typeface="Times New Roman"/>
              </a:rPr>
              <a:t>the class. If </a:t>
            </a:r>
            <a:r>
              <a:rPr dirty="0" sz="1450" spc="-5">
                <a:latin typeface="Times New Roman"/>
                <a:cs typeface="Times New Roman"/>
              </a:rPr>
              <a:t>a </a:t>
            </a:r>
            <a:r>
              <a:rPr dirty="0" sz="1450" spc="-10">
                <a:latin typeface="Times New Roman"/>
                <a:cs typeface="Times New Roman"/>
              </a:rPr>
              <a:t>method changes an individual object, it must </a:t>
            </a:r>
            <a:r>
              <a:rPr dirty="0" sz="1450" spc="-5">
                <a:latin typeface="Times New Roman"/>
                <a:cs typeface="Times New Roman"/>
              </a:rPr>
              <a:t>be </a:t>
            </a:r>
            <a:r>
              <a:rPr dirty="0" sz="1450" spc="-10">
                <a:latin typeface="Times New Roman"/>
                <a:cs typeface="Times New Roman"/>
              </a:rPr>
              <a:t>an instance  method. Class methods apply to </a:t>
            </a:r>
            <a:r>
              <a:rPr dirty="0" sz="1450" spc="-5">
                <a:latin typeface="Times New Roman"/>
                <a:cs typeface="Times New Roman"/>
              </a:rPr>
              <a:t>a </a:t>
            </a:r>
            <a:r>
              <a:rPr dirty="0" sz="1450" spc="-10">
                <a:latin typeface="Times New Roman"/>
                <a:cs typeface="Times New Roman"/>
              </a:rPr>
              <a:t>class</a:t>
            </a:r>
            <a:r>
              <a:rPr dirty="0" sz="1450" spc="15">
                <a:latin typeface="Times New Roman"/>
                <a:cs typeface="Times New Roman"/>
              </a:rPr>
              <a:t> </a:t>
            </a:r>
            <a:r>
              <a:rPr dirty="0" sz="1450" spc="-10">
                <a:latin typeface="Times New Roman"/>
                <a:cs typeface="Times New Roman"/>
              </a:rPr>
              <a:t>itself.</a:t>
            </a:r>
            <a:endParaRPr sz="1450">
              <a:latin typeface="Times New Roman"/>
              <a:cs typeface="Times New Roman"/>
            </a:endParaRPr>
          </a:p>
        </p:txBody>
      </p:sp>
      <p:sp>
        <p:nvSpPr>
          <p:cNvPr id="10" name="object 10"/>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46" y="1321636"/>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46" y="1349075"/>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46" y="1317063"/>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44" y="1317063"/>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07" y="1326209"/>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04" y="1326209"/>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055" y="2283568"/>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055" y="231100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055" y="2278995"/>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053" y="2278995"/>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515" y="2288141"/>
            <a:ext cx="9525" cy="27940"/>
          </a:xfrm>
          <a:custGeom>
            <a:avLst/>
            <a:gdLst/>
            <a:ahLst/>
            <a:cxnLst/>
            <a:rect l="l" t="t" r="r" b="b"/>
            <a:pathLst>
              <a:path w="9525" h="27939">
                <a:moveTo>
                  <a:pt x="0" y="0"/>
                </a:moveTo>
                <a:lnTo>
                  <a:pt x="9141" y="0"/>
                </a:lnTo>
                <a:lnTo>
                  <a:pt x="9141" y="27439"/>
                </a:lnTo>
                <a:lnTo>
                  <a:pt x="0" y="27439"/>
                </a:lnTo>
                <a:lnTo>
                  <a:pt x="0" y="0"/>
                </a:lnTo>
                <a:close/>
              </a:path>
            </a:pathLst>
          </a:custGeom>
          <a:solidFill>
            <a:srgbClr val="808080"/>
          </a:solidFill>
        </p:spPr>
        <p:txBody>
          <a:bodyPr wrap="square" lIns="0" tIns="0" rIns="0" bIns="0" rtlCol="0"/>
          <a:lstStyle/>
          <a:p/>
        </p:txBody>
      </p:sp>
      <p:sp>
        <p:nvSpPr>
          <p:cNvPr id="13" name="object 13"/>
          <p:cNvSpPr/>
          <p:nvPr/>
        </p:nvSpPr>
        <p:spPr>
          <a:xfrm>
            <a:off x="7093513" y="2288141"/>
            <a:ext cx="9525" cy="27940"/>
          </a:xfrm>
          <a:custGeom>
            <a:avLst/>
            <a:gdLst/>
            <a:ahLst/>
            <a:cxnLst/>
            <a:rect l="l" t="t" r="r" b="b"/>
            <a:pathLst>
              <a:path w="9525" h="27939">
                <a:moveTo>
                  <a:pt x="0" y="0"/>
                </a:moveTo>
                <a:lnTo>
                  <a:pt x="9141" y="0"/>
                </a:lnTo>
                <a:lnTo>
                  <a:pt x="9141" y="27439"/>
                </a:lnTo>
                <a:lnTo>
                  <a:pt x="0" y="27439"/>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500" y="318313"/>
            <a:ext cx="6628765" cy="1642745"/>
          </a:xfrm>
          <a:prstGeom prst="rect">
            <a:avLst/>
          </a:prstGeom>
        </p:spPr>
        <p:txBody>
          <a:bodyPr wrap="square" lIns="0" tIns="112395" rIns="0" bIns="0" rtlCol="0" vert="horz">
            <a:spAutoFit/>
          </a:bodyPr>
          <a:lstStyle/>
          <a:p>
            <a:pPr marL="12700">
              <a:lnSpc>
                <a:spcPct val="100000"/>
              </a:lnSpc>
              <a:spcBef>
                <a:spcPts val="885"/>
              </a:spcBef>
            </a:pPr>
            <a:r>
              <a:rPr dirty="0" sz="1650" spc="-5" b="1">
                <a:latin typeface="Times New Roman"/>
                <a:cs typeface="Times New Roman"/>
              </a:rPr>
              <a:t>Creating </a:t>
            </a:r>
            <a:r>
              <a:rPr dirty="0" sz="1650" b="1">
                <a:latin typeface="Times New Roman"/>
                <a:cs typeface="Times New Roman"/>
              </a:rPr>
              <a:t>a Class</a:t>
            </a:r>
            <a:endParaRPr sz="1650">
              <a:latin typeface="Times New Roman"/>
              <a:cs typeface="Times New Roman"/>
            </a:endParaRPr>
          </a:p>
          <a:p>
            <a:pPr marL="12700">
              <a:lnSpc>
                <a:spcPct val="100000"/>
              </a:lnSpc>
              <a:spcBef>
                <a:spcPts val="665"/>
              </a:spcBef>
            </a:pPr>
            <a:r>
              <a:rPr dirty="0" sz="1450" spc="-60">
                <a:latin typeface="Times New Roman"/>
                <a:cs typeface="Times New Roman"/>
              </a:rPr>
              <a:t>To </a:t>
            </a:r>
            <a:r>
              <a:rPr dirty="0" sz="1450" spc="-10">
                <a:latin typeface="Times New Roman"/>
                <a:cs typeface="Times New Roman"/>
              </a:rPr>
              <a:t>see classes, objects, attributes, and behavior in action, you will develop </a:t>
            </a:r>
            <a:r>
              <a:rPr dirty="0" sz="1450" spc="-5">
                <a:latin typeface="Times New Roman"/>
                <a:cs typeface="Times New Roman"/>
              </a:rPr>
              <a:t>a</a:t>
            </a:r>
            <a:r>
              <a:rPr dirty="0" sz="1450" spc="220">
                <a:latin typeface="Times New Roman"/>
                <a:cs typeface="Times New Roman"/>
              </a:rPr>
              <a:t> </a:t>
            </a:r>
            <a:r>
              <a:rPr dirty="0" sz="1450" spc="-15">
                <a:latin typeface="Courier New"/>
                <a:cs typeface="Courier New"/>
              </a:rPr>
              <a:t>MarsRobot</a:t>
            </a:r>
            <a:endParaRPr sz="1450">
              <a:latin typeface="Courier New"/>
              <a:cs typeface="Courier New"/>
            </a:endParaRPr>
          </a:p>
          <a:p>
            <a:pPr marL="12700">
              <a:lnSpc>
                <a:spcPct val="100000"/>
              </a:lnSpc>
              <a:spcBef>
                <a:spcPts val="60"/>
              </a:spcBef>
            </a:pPr>
            <a:r>
              <a:rPr dirty="0" sz="1450" spc="-10">
                <a:latin typeface="Times New Roman"/>
                <a:cs typeface="Times New Roman"/>
              </a:rPr>
              <a:t>class, create objects from that class, and work with them in </a:t>
            </a:r>
            <a:r>
              <a:rPr dirty="0" sz="1450" spc="-5">
                <a:latin typeface="Times New Roman"/>
                <a:cs typeface="Times New Roman"/>
              </a:rPr>
              <a:t>a </a:t>
            </a:r>
            <a:r>
              <a:rPr dirty="0" sz="1450" spc="-10">
                <a:latin typeface="Times New Roman"/>
                <a:cs typeface="Times New Roman"/>
              </a:rPr>
              <a:t>running</a:t>
            </a:r>
            <a:r>
              <a:rPr dirty="0" sz="1450" spc="75">
                <a:latin typeface="Times New Roman"/>
                <a:cs typeface="Times New Roman"/>
              </a:rPr>
              <a:t> </a:t>
            </a:r>
            <a:r>
              <a:rPr dirty="0" sz="1450" spc="-10">
                <a:latin typeface="Times New Roman"/>
                <a:cs typeface="Times New Roman"/>
              </a:rPr>
              <a:t>program.</a:t>
            </a:r>
            <a:endParaRPr sz="1450">
              <a:latin typeface="Times New Roman"/>
              <a:cs typeface="Times New Roman"/>
            </a:endParaRPr>
          </a:p>
          <a:p>
            <a:pPr>
              <a:lnSpc>
                <a:spcPct val="100000"/>
              </a:lnSpc>
              <a:spcBef>
                <a:spcPts val="35"/>
              </a:spcBef>
            </a:pPr>
            <a:endParaRPr sz="140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marL="259079">
              <a:lnSpc>
                <a:spcPct val="100000"/>
              </a:lnSpc>
              <a:spcBef>
                <a:spcPts val="640"/>
              </a:spcBef>
            </a:pPr>
            <a:r>
              <a:rPr dirty="0" sz="1450" spc="-10">
                <a:latin typeface="Times New Roman"/>
                <a:cs typeface="Times New Roman"/>
              </a:rPr>
              <a:t>The main purpose </a:t>
            </a:r>
            <a:r>
              <a:rPr dirty="0" sz="1450" spc="-5">
                <a:latin typeface="Times New Roman"/>
                <a:cs typeface="Times New Roman"/>
              </a:rPr>
              <a:t>of </a:t>
            </a:r>
            <a:r>
              <a:rPr dirty="0" sz="1450" spc="-10">
                <a:latin typeface="Times New Roman"/>
                <a:cs typeface="Times New Roman"/>
              </a:rPr>
              <a:t>this project is to explore object-oriented</a:t>
            </a:r>
            <a:r>
              <a:rPr dirty="0" sz="1450" spc="60">
                <a:latin typeface="Times New Roman"/>
                <a:cs typeface="Times New Roman"/>
              </a:rPr>
              <a:t> </a:t>
            </a:r>
            <a:r>
              <a:rPr dirty="0" sz="1450" spc="-10">
                <a:latin typeface="Times New Roman"/>
                <a:cs typeface="Times New Roman"/>
              </a:rPr>
              <a:t>programming.</a:t>
            </a:r>
            <a:endParaRPr sz="1450">
              <a:latin typeface="Times New Roman"/>
              <a:cs typeface="Times New Roman"/>
            </a:endParaRPr>
          </a:p>
        </p:txBody>
      </p:sp>
      <p:sp>
        <p:nvSpPr>
          <p:cNvPr id="16" name="object 16"/>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
        <p:nvSpPr>
          <p:cNvPr id="15" name="object 15"/>
          <p:cNvSpPr txBox="1"/>
          <p:nvPr/>
        </p:nvSpPr>
        <p:spPr>
          <a:xfrm>
            <a:off x="444500" y="2566557"/>
            <a:ext cx="6665595" cy="7352030"/>
          </a:xfrm>
          <a:prstGeom prst="rect">
            <a:avLst/>
          </a:prstGeom>
        </p:spPr>
        <p:txBody>
          <a:bodyPr wrap="square" lIns="0" tIns="26670" rIns="0" bIns="0" rtlCol="0" vert="horz">
            <a:spAutoFit/>
          </a:bodyPr>
          <a:lstStyle/>
          <a:p>
            <a:pPr marL="12700" marR="253365">
              <a:lnSpc>
                <a:spcPts val="1660"/>
              </a:lnSpc>
              <a:spcBef>
                <a:spcPts val="210"/>
              </a:spcBef>
            </a:pPr>
            <a:r>
              <a:rPr dirty="0" sz="1450" spc="-10">
                <a:latin typeface="Times New Roman"/>
                <a:cs typeface="Times New Roman"/>
              </a:rPr>
              <a:t>This book uses NetBeans as its primary development tool for creating Java programs.  NetBeans organizes Java classes into projects. It will </a:t>
            </a:r>
            <a:r>
              <a:rPr dirty="0" sz="1450" spc="-5">
                <a:latin typeface="Times New Roman"/>
                <a:cs typeface="Times New Roman"/>
              </a:rPr>
              <a:t>be </a:t>
            </a:r>
            <a:r>
              <a:rPr dirty="0" sz="1450" spc="-10">
                <a:latin typeface="Times New Roman"/>
                <a:cs typeface="Times New Roman"/>
              </a:rPr>
              <a:t>useful to have </a:t>
            </a:r>
            <a:r>
              <a:rPr dirty="0" sz="1450" spc="-5">
                <a:latin typeface="Times New Roman"/>
                <a:cs typeface="Times New Roman"/>
              </a:rPr>
              <a:t>a </a:t>
            </a:r>
            <a:r>
              <a:rPr dirty="0" sz="1450" spc="-10">
                <a:latin typeface="Times New Roman"/>
                <a:cs typeface="Times New Roman"/>
              </a:rPr>
              <a:t>project to hold  the classes you create in this </a:t>
            </a:r>
            <a:r>
              <a:rPr dirty="0" sz="1450" spc="-5">
                <a:latin typeface="Times New Roman"/>
                <a:cs typeface="Times New Roman"/>
              </a:rPr>
              <a:t>book. </a:t>
            </a:r>
            <a:r>
              <a:rPr dirty="0" sz="1450" spc="-10">
                <a:latin typeface="Times New Roman"/>
                <a:cs typeface="Times New Roman"/>
              </a:rPr>
              <a:t>If you have </a:t>
            </a:r>
            <a:r>
              <a:rPr dirty="0" sz="1450" spc="-5">
                <a:latin typeface="Times New Roman"/>
                <a:cs typeface="Times New Roman"/>
              </a:rPr>
              <a:t>not </a:t>
            </a:r>
            <a:r>
              <a:rPr dirty="0" sz="1450" spc="-10">
                <a:latin typeface="Times New Roman"/>
                <a:cs typeface="Times New Roman"/>
              </a:rPr>
              <a:t>done so </a:t>
            </a:r>
            <a:r>
              <a:rPr dirty="0" sz="1450" spc="-20">
                <a:latin typeface="Times New Roman"/>
                <a:cs typeface="Times New Roman"/>
              </a:rPr>
              <a:t>already, </a:t>
            </a:r>
            <a:r>
              <a:rPr dirty="0" sz="1450" spc="-10">
                <a:latin typeface="Times New Roman"/>
                <a:cs typeface="Times New Roman"/>
              </a:rPr>
              <a:t>create </a:t>
            </a:r>
            <a:r>
              <a:rPr dirty="0" sz="1450" spc="-5">
                <a:latin typeface="Times New Roman"/>
                <a:cs typeface="Times New Roman"/>
              </a:rPr>
              <a:t>a</a:t>
            </a:r>
            <a:r>
              <a:rPr dirty="0" sz="1450" spc="120">
                <a:latin typeface="Times New Roman"/>
                <a:cs typeface="Times New Roman"/>
              </a:rPr>
              <a:t> </a:t>
            </a:r>
            <a:r>
              <a:rPr dirty="0" sz="1450" spc="-10">
                <a:latin typeface="Times New Roman"/>
                <a:cs typeface="Times New Roman"/>
              </a:rPr>
              <a:t>project:</a:t>
            </a:r>
            <a:endParaRPr sz="1450">
              <a:latin typeface="Times New Roman"/>
              <a:cs typeface="Times New Roman"/>
            </a:endParaRPr>
          </a:p>
          <a:p>
            <a:pPr marL="478790" indent="-182880">
              <a:lnSpc>
                <a:spcPct val="100000"/>
              </a:lnSpc>
              <a:spcBef>
                <a:spcPts val="590"/>
              </a:spcBef>
              <a:buFont typeface="Times New Roman"/>
              <a:buAutoNum type="arabicPeriod"/>
              <a:tabLst>
                <a:tab pos="479425" algn="l"/>
              </a:tabLst>
            </a:pPr>
            <a:r>
              <a:rPr dirty="0" sz="1450" spc="-10">
                <a:latin typeface="Times New Roman"/>
                <a:cs typeface="Times New Roman"/>
              </a:rPr>
              <a:t>Choose the menu command File, New Project. The New Project dialog</a:t>
            </a:r>
            <a:r>
              <a:rPr dirty="0" sz="1450" spc="65">
                <a:latin typeface="Times New Roman"/>
                <a:cs typeface="Times New Roman"/>
              </a:rPr>
              <a:t> </a:t>
            </a:r>
            <a:r>
              <a:rPr dirty="0" sz="1450" spc="-10">
                <a:latin typeface="Times New Roman"/>
                <a:cs typeface="Times New Roman"/>
              </a:rPr>
              <a:t>appears.</a:t>
            </a:r>
            <a:endParaRPr sz="1450">
              <a:latin typeface="Times New Roman"/>
              <a:cs typeface="Times New Roman"/>
            </a:endParaRPr>
          </a:p>
          <a:p>
            <a:pPr marL="478790" indent="-182880">
              <a:lnSpc>
                <a:spcPct val="100000"/>
              </a:lnSpc>
              <a:spcBef>
                <a:spcPts val="635"/>
              </a:spcBef>
              <a:buFont typeface="Times New Roman"/>
              <a:buAutoNum type="arabicPeriod"/>
              <a:tabLst>
                <a:tab pos="479425" algn="l"/>
              </a:tabLst>
            </a:pPr>
            <a:r>
              <a:rPr dirty="0" sz="1450" spc="-10">
                <a:latin typeface="Times New Roman"/>
                <a:cs typeface="Times New Roman"/>
              </a:rPr>
              <a:t>In the Categories pane, choose</a:t>
            </a:r>
            <a:r>
              <a:rPr dirty="0" sz="1450" spc="10">
                <a:latin typeface="Times New Roman"/>
                <a:cs typeface="Times New Roman"/>
              </a:rPr>
              <a:t> </a:t>
            </a:r>
            <a:r>
              <a:rPr dirty="0" sz="1450" spc="-10">
                <a:latin typeface="Times New Roman"/>
                <a:cs typeface="Times New Roman"/>
              </a:rPr>
              <a:t>Java.</a:t>
            </a:r>
            <a:endParaRPr sz="1450">
              <a:latin typeface="Times New Roman"/>
              <a:cs typeface="Times New Roman"/>
            </a:endParaRPr>
          </a:p>
          <a:p>
            <a:pPr marL="441959" marR="605790" indent="-146050">
              <a:lnSpc>
                <a:spcPts val="1660"/>
              </a:lnSpc>
              <a:spcBef>
                <a:spcPts val="760"/>
              </a:spcBef>
              <a:buFont typeface="Times New Roman"/>
              <a:buAutoNum type="arabicPeriod"/>
              <a:tabLst>
                <a:tab pos="479425" algn="l"/>
              </a:tabLst>
            </a:pPr>
            <a:r>
              <a:rPr dirty="0" sz="1450" spc="-10">
                <a:latin typeface="Times New Roman"/>
                <a:cs typeface="Times New Roman"/>
              </a:rPr>
              <a:t>In the Projects pane, choose Java Application and click Next. The New Java  Application dialog</a:t>
            </a:r>
            <a:r>
              <a:rPr dirty="0" sz="1450" spc="-5">
                <a:latin typeface="Times New Roman"/>
                <a:cs typeface="Times New Roman"/>
              </a:rPr>
              <a:t> </a:t>
            </a:r>
            <a:r>
              <a:rPr dirty="0" sz="1450" spc="-10">
                <a:latin typeface="Times New Roman"/>
                <a:cs typeface="Times New Roman"/>
              </a:rPr>
              <a:t>opens.</a:t>
            </a:r>
            <a:endParaRPr sz="1450">
              <a:latin typeface="Times New Roman"/>
              <a:cs typeface="Times New Roman"/>
            </a:endParaRPr>
          </a:p>
          <a:p>
            <a:pPr marL="441959" marR="22860" indent="-146050">
              <a:lnSpc>
                <a:spcPct val="99300"/>
              </a:lnSpc>
              <a:spcBef>
                <a:spcPts val="600"/>
              </a:spcBef>
              <a:buFont typeface="Times New Roman"/>
              <a:buAutoNum type="arabicPeriod"/>
              <a:tabLst>
                <a:tab pos="479425" algn="l"/>
              </a:tabLst>
            </a:pPr>
            <a:r>
              <a:rPr dirty="0" sz="1450" spc="-10">
                <a:latin typeface="Times New Roman"/>
                <a:cs typeface="Times New Roman"/>
              </a:rPr>
              <a:t>In the Project Name text field, enter the name </a:t>
            </a:r>
            <a:r>
              <a:rPr dirty="0" sz="1450" spc="-5">
                <a:latin typeface="Times New Roman"/>
                <a:cs typeface="Times New Roman"/>
              </a:rPr>
              <a:t>of </a:t>
            </a:r>
            <a:r>
              <a:rPr dirty="0" sz="1450" spc="-10">
                <a:latin typeface="Times New Roman"/>
                <a:cs typeface="Times New Roman"/>
              </a:rPr>
              <a:t>the project (I used </a:t>
            </a:r>
            <a:r>
              <a:rPr dirty="0" sz="1450" spc="-10">
                <a:latin typeface="Courier New"/>
                <a:cs typeface="Courier New"/>
              </a:rPr>
              <a:t>Java21</a:t>
            </a:r>
            <a:r>
              <a:rPr dirty="0" sz="1450" spc="-10">
                <a:latin typeface="Times New Roman"/>
                <a:cs typeface="Times New Roman"/>
              </a:rPr>
              <a:t>). The  Project Folder field is updated as you type the name. Make </a:t>
            </a:r>
            <a:r>
              <a:rPr dirty="0" sz="1450" spc="-5">
                <a:latin typeface="Times New Roman"/>
                <a:cs typeface="Times New Roman"/>
              </a:rPr>
              <a:t>a </a:t>
            </a:r>
            <a:r>
              <a:rPr dirty="0" sz="1450" spc="-10">
                <a:latin typeface="Times New Roman"/>
                <a:cs typeface="Times New Roman"/>
              </a:rPr>
              <a:t>note </a:t>
            </a:r>
            <a:r>
              <a:rPr dirty="0" sz="1450" spc="-5">
                <a:latin typeface="Times New Roman"/>
                <a:cs typeface="Times New Roman"/>
              </a:rPr>
              <a:t>of </a:t>
            </a:r>
            <a:r>
              <a:rPr dirty="0" sz="1450" spc="-10">
                <a:latin typeface="Times New Roman"/>
                <a:cs typeface="Times New Roman"/>
              </a:rPr>
              <a:t>this </a:t>
            </a:r>
            <a:r>
              <a:rPr dirty="0" sz="1450" spc="-15">
                <a:latin typeface="Times New Roman"/>
                <a:cs typeface="Times New Roman"/>
              </a:rPr>
              <a:t>folder—it’s  </a:t>
            </a:r>
            <a:r>
              <a:rPr dirty="0" sz="1450" spc="-10">
                <a:latin typeface="Times New Roman"/>
                <a:cs typeface="Times New Roman"/>
              </a:rPr>
              <a:t>where </a:t>
            </a:r>
            <a:r>
              <a:rPr dirty="0" sz="1450" spc="-5">
                <a:latin typeface="Times New Roman"/>
                <a:cs typeface="Times New Roman"/>
              </a:rPr>
              <a:t>your </a:t>
            </a:r>
            <a:r>
              <a:rPr dirty="0" sz="1450" spc="-10">
                <a:latin typeface="Times New Roman"/>
                <a:cs typeface="Times New Roman"/>
              </a:rPr>
              <a:t>Java programs can </a:t>
            </a:r>
            <a:r>
              <a:rPr dirty="0" sz="1450" spc="-5">
                <a:latin typeface="Times New Roman"/>
                <a:cs typeface="Times New Roman"/>
              </a:rPr>
              <a:t>be </a:t>
            </a:r>
            <a:r>
              <a:rPr dirty="0" sz="1450" spc="-10">
                <a:latin typeface="Times New Roman"/>
                <a:cs typeface="Times New Roman"/>
              </a:rPr>
              <a:t>found on </a:t>
            </a:r>
            <a:r>
              <a:rPr dirty="0" sz="1450" spc="-5">
                <a:latin typeface="Times New Roman"/>
                <a:cs typeface="Times New Roman"/>
              </a:rPr>
              <a:t>your</a:t>
            </a:r>
            <a:r>
              <a:rPr dirty="0" sz="1450" spc="25">
                <a:latin typeface="Times New Roman"/>
                <a:cs typeface="Times New Roman"/>
              </a:rPr>
              <a:t> </a:t>
            </a:r>
            <a:r>
              <a:rPr dirty="0" sz="1450" spc="-20">
                <a:latin typeface="Times New Roman"/>
                <a:cs typeface="Times New Roman"/>
              </a:rPr>
              <a:t>computer.</a:t>
            </a:r>
            <a:endParaRPr sz="1450">
              <a:latin typeface="Times New Roman"/>
              <a:cs typeface="Times New Roman"/>
            </a:endParaRPr>
          </a:p>
          <a:p>
            <a:pPr marL="478790" indent="-182880">
              <a:lnSpc>
                <a:spcPct val="100000"/>
              </a:lnSpc>
              <a:spcBef>
                <a:spcPts val="640"/>
              </a:spcBef>
              <a:buFont typeface="Times New Roman"/>
              <a:buAutoNum type="arabicPeriod"/>
              <a:tabLst>
                <a:tab pos="479425" algn="l"/>
              </a:tabLst>
            </a:pPr>
            <a:r>
              <a:rPr dirty="0" sz="1450" spc="-10">
                <a:latin typeface="Times New Roman"/>
                <a:cs typeface="Times New Roman"/>
              </a:rPr>
              <a:t>Deselect the check box Create Main</a:t>
            </a:r>
            <a:r>
              <a:rPr dirty="0" sz="1450" spc="15">
                <a:latin typeface="Times New Roman"/>
                <a:cs typeface="Times New Roman"/>
              </a:rPr>
              <a:t> </a:t>
            </a:r>
            <a:r>
              <a:rPr dirty="0" sz="1450" spc="-10">
                <a:latin typeface="Times New Roman"/>
                <a:cs typeface="Times New Roman"/>
              </a:rPr>
              <a:t>Class.</a:t>
            </a:r>
            <a:endParaRPr sz="1450">
              <a:latin typeface="Times New Roman"/>
              <a:cs typeface="Times New Roman"/>
            </a:endParaRPr>
          </a:p>
          <a:p>
            <a:pPr marL="478790" indent="-182880">
              <a:lnSpc>
                <a:spcPct val="100000"/>
              </a:lnSpc>
              <a:spcBef>
                <a:spcPts val="635"/>
              </a:spcBef>
              <a:buFont typeface="Times New Roman"/>
              <a:buAutoNum type="arabicPeriod"/>
              <a:tabLst>
                <a:tab pos="479425" algn="l"/>
              </a:tabLst>
            </a:pPr>
            <a:r>
              <a:rPr dirty="0" sz="1450" spc="-10">
                <a:latin typeface="Times New Roman"/>
                <a:cs typeface="Times New Roman"/>
              </a:rPr>
              <a:t>Click Finish.</a:t>
            </a:r>
            <a:endParaRPr sz="1450">
              <a:latin typeface="Times New Roman"/>
              <a:cs typeface="Times New Roman"/>
            </a:endParaRPr>
          </a:p>
          <a:p>
            <a:pPr marL="12700">
              <a:lnSpc>
                <a:spcPct val="100000"/>
              </a:lnSpc>
              <a:spcBef>
                <a:spcPts val="635"/>
              </a:spcBef>
            </a:pPr>
            <a:r>
              <a:rPr dirty="0" sz="1450" spc="-10">
                <a:latin typeface="Times New Roman"/>
                <a:cs typeface="Times New Roman"/>
              </a:rPr>
              <a:t>The project is created. </a:t>
            </a:r>
            <a:r>
              <a:rPr dirty="0" sz="1450" spc="-60">
                <a:latin typeface="Times New Roman"/>
                <a:cs typeface="Times New Roman"/>
              </a:rPr>
              <a:t>You </a:t>
            </a:r>
            <a:r>
              <a:rPr dirty="0" sz="1450" spc="-10">
                <a:latin typeface="Times New Roman"/>
                <a:cs typeface="Times New Roman"/>
              </a:rPr>
              <a:t>can use it throughout </a:t>
            </a:r>
            <a:r>
              <a:rPr dirty="0" sz="1450" spc="10">
                <a:latin typeface="Times New Roman"/>
                <a:cs typeface="Times New Roman"/>
              </a:rPr>
              <a:t>the</a:t>
            </a:r>
            <a:r>
              <a:rPr dirty="0" baseline="5050" sz="1650" spc="15">
                <a:latin typeface="Times New Roman"/>
                <a:cs typeface="Times New Roman"/>
              </a:rPr>
              <a:t>lectures</a:t>
            </a:r>
            <a:r>
              <a:rPr dirty="0" sz="1450" spc="10">
                <a:latin typeface="Times New Roman"/>
                <a:cs typeface="Times New Roman"/>
              </a:rPr>
              <a:t>for </a:t>
            </a:r>
            <a:r>
              <a:rPr dirty="0" sz="1450" spc="-10">
                <a:latin typeface="Times New Roman"/>
                <a:cs typeface="Times New Roman"/>
              </a:rPr>
              <a:t>the programs you work</a:t>
            </a:r>
            <a:r>
              <a:rPr dirty="0" sz="1450" spc="160">
                <a:latin typeface="Times New Roman"/>
                <a:cs typeface="Times New Roman"/>
              </a:rPr>
              <a:t> </a:t>
            </a:r>
            <a:r>
              <a:rPr dirty="0" sz="1450" spc="-5">
                <a:latin typeface="Times New Roman"/>
                <a:cs typeface="Times New Roman"/>
              </a:rPr>
              <a:t>on.</a:t>
            </a:r>
            <a:endParaRPr sz="1450">
              <a:latin typeface="Times New Roman"/>
              <a:cs typeface="Times New Roman"/>
            </a:endParaRPr>
          </a:p>
          <a:p>
            <a:pPr marL="12700" marR="242570" indent="-635">
              <a:lnSpc>
                <a:spcPts val="1660"/>
              </a:lnSpc>
              <a:spcBef>
                <a:spcPts val="760"/>
              </a:spcBef>
            </a:pPr>
            <a:r>
              <a:rPr dirty="0" sz="1450" spc="-10">
                <a:latin typeface="Times New Roman"/>
                <a:cs typeface="Times New Roman"/>
              </a:rPr>
              <a:t>If you created </a:t>
            </a:r>
            <a:r>
              <a:rPr dirty="0" sz="1450" spc="-5">
                <a:latin typeface="Times New Roman"/>
                <a:cs typeface="Times New Roman"/>
              </a:rPr>
              <a:t>a </a:t>
            </a:r>
            <a:r>
              <a:rPr dirty="0" sz="1450" spc="-10">
                <a:latin typeface="Times New Roman"/>
                <a:cs typeface="Times New Roman"/>
              </a:rPr>
              <a:t>project </a:t>
            </a:r>
            <a:r>
              <a:rPr dirty="0" sz="1450" spc="-15">
                <a:latin typeface="Times New Roman"/>
                <a:cs typeface="Times New Roman"/>
              </a:rPr>
              <a:t>earlier, </a:t>
            </a:r>
            <a:r>
              <a:rPr dirty="0" sz="1450" spc="-10">
                <a:latin typeface="Times New Roman"/>
                <a:cs typeface="Times New Roman"/>
              </a:rPr>
              <a:t>it probably will </a:t>
            </a:r>
            <a:r>
              <a:rPr dirty="0" sz="1450" spc="-5">
                <a:latin typeface="Times New Roman"/>
                <a:cs typeface="Times New Roman"/>
              </a:rPr>
              <a:t>be </a:t>
            </a:r>
            <a:r>
              <a:rPr dirty="0" sz="1450" spc="-10">
                <a:latin typeface="Times New Roman"/>
                <a:cs typeface="Times New Roman"/>
              </a:rPr>
              <a:t>open in NetBeans. (If not, choose the  menu command File, Open Recent Project to select it.) A new class you create will </a:t>
            </a:r>
            <a:r>
              <a:rPr dirty="0" sz="1450" spc="-5">
                <a:latin typeface="Times New Roman"/>
                <a:cs typeface="Times New Roman"/>
              </a:rPr>
              <a:t>be  </a:t>
            </a:r>
            <a:r>
              <a:rPr dirty="0" sz="1450" spc="-10">
                <a:latin typeface="Times New Roman"/>
                <a:cs typeface="Times New Roman"/>
              </a:rPr>
              <a:t>added to this</a:t>
            </a:r>
            <a:r>
              <a:rPr dirty="0" sz="1450">
                <a:latin typeface="Times New Roman"/>
                <a:cs typeface="Times New Roman"/>
              </a:rPr>
              <a:t> </a:t>
            </a:r>
            <a:r>
              <a:rPr dirty="0" sz="1450" spc="-10">
                <a:latin typeface="Times New Roman"/>
                <a:cs typeface="Times New Roman"/>
              </a:rPr>
              <a:t>project.</a:t>
            </a:r>
            <a:endParaRPr sz="1450">
              <a:latin typeface="Times New Roman"/>
              <a:cs typeface="Times New Roman"/>
            </a:endParaRPr>
          </a:p>
          <a:p>
            <a:pPr marL="12700">
              <a:lnSpc>
                <a:spcPct val="100000"/>
              </a:lnSpc>
              <a:spcBef>
                <a:spcPts val="585"/>
              </a:spcBef>
            </a:pPr>
            <a:r>
              <a:rPr dirty="0" sz="1450" spc="-60">
                <a:latin typeface="Times New Roman"/>
                <a:cs typeface="Times New Roman"/>
              </a:rPr>
              <a:t>To </a:t>
            </a:r>
            <a:r>
              <a:rPr dirty="0" sz="1450" spc="-10">
                <a:latin typeface="Times New Roman"/>
                <a:cs typeface="Times New Roman"/>
              </a:rPr>
              <a:t>begin </a:t>
            </a:r>
            <a:r>
              <a:rPr dirty="0" sz="1450" spc="-5">
                <a:latin typeface="Times New Roman"/>
                <a:cs typeface="Times New Roman"/>
              </a:rPr>
              <a:t>your </a:t>
            </a:r>
            <a:r>
              <a:rPr dirty="0" sz="1450" spc="-10">
                <a:latin typeface="Times New Roman"/>
                <a:cs typeface="Times New Roman"/>
              </a:rPr>
              <a:t>first class, run NetBeans and start </a:t>
            </a:r>
            <a:r>
              <a:rPr dirty="0" sz="1450" spc="-5">
                <a:latin typeface="Times New Roman"/>
                <a:cs typeface="Times New Roman"/>
              </a:rPr>
              <a:t>a </a:t>
            </a:r>
            <a:r>
              <a:rPr dirty="0" sz="1450" spc="-10">
                <a:latin typeface="Times New Roman"/>
                <a:cs typeface="Times New Roman"/>
              </a:rPr>
              <a:t>new</a:t>
            </a:r>
            <a:r>
              <a:rPr dirty="0" sz="1450" spc="85">
                <a:latin typeface="Times New Roman"/>
                <a:cs typeface="Times New Roman"/>
              </a:rPr>
              <a:t> </a:t>
            </a:r>
            <a:r>
              <a:rPr dirty="0" sz="1450" spc="-10">
                <a:latin typeface="Times New Roman"/>
                <a:cs typeface="Times New Roman"/>
              </a:rPr>
              <a:t>program:</a:t>
            </a:r>
            <a:endParaRPr sz="1450">
              <a:latin typeface="Times New Roman"/>
              <a:cs typeface="Times New Roman"/>
            </a:endParaRPr>
          </a:p>
          <a:p>
            <a:pPr marL="478790" indent="-182880">
              <a:lnSpc>
                <a:spcPct val="100000"/>
              </a:lnSpc>
              <a:spcBef>
                <a:spcPts val="640"/>
              </a:spcBef>
              <a:buFont typeface="Times New Roman"/>
              <a:buAutoNum type="arabicPeriod"/>
              <a:tabLst>
                <a:tab pos="479425" algn="l"/>
              </a:tabLst>
            </a:pPr>
            <a:r>
              <a:rPr dirty="0" sz="1450" spc="-10">
                <a:latin typeface="Times New Roman"/>
                <a:cs typeface="Times New Roman"/>
              </a:rPr>
              <a:t>Choose the menu command File, New File. The New File dialog</a:t>
            </a:r>
            <a:r>
              <a:rPr dirty="0" sz="1450" spc="50">
                <a:latin typeface="Times New Roman"/>
                <a:cs typeface="Times New Roman"/>
              </a:rPr>
              <a:t> </a:t>
            </a:r>
            <a:r>
              <a:rPr dirty="0" sz="1450" spc="-10">
                <a:latin typeface="Times New Roman"/>
                <a:cs typeface="Times New Roman"/>
              </a:rPr>
              <a:t>opens.</a:t>
            </a:r>
            <a:endParaRPr sz="1450">
              <a:latin typeface="Times New Roman"/>
              <a:cs typeface="Times New Roman"/>
            </a:endParaRPr>
          </a:p>
          <a:p>
            <a:pPr marL="478790" indent="-182880">
              <a:lnSpc>
                <a:spcPct val="100000"/>
              </a:lnSpc>
              <a:spcBef>
                <a:spcPts val="635"/>
              </a:spcBef>
              <a:buFont typeface="Times New Roman"/>
              <a:buAutoNum type="arabicPeriod"/>
              <a:tabLst>
                <a:tab pos="479425" algn="l"/>
              </a:tabLst>
            </a:pPr>
            <a:r>
              <a:rPr dirty="0" sz="1450" spc="-10">
                <a:latin typeface="Times New Roman"/>
                <a:cs typeface="Times New Roman"/>
              </a:rPr>
              <a:t>In the Categories pane, choose</a:t>
            </a:r>
            <a:r>
              <a:rPr dirty="0" sz="1450" spc="10">
                <a:latin typeface="Times New Roman"/>
                <a:cs typeface="Times New Roman"/>
              </a:rPr>
              <a:t> </a:t>
            </a:r>
            <a:r>
              <a:rPr dirty="0" sz="1450" spc="-10">
                <a:latin typeface="Times New Roman"/>
                <a:cs typeface="Times New Roman"/>
              </a:rPr>
              <a:t>Java.</a:t>
            </a:r>
            <a:endParaRPr sz="1450">
              <a:latin typeface="Times New Roman"/>
              <a:cs typeface="Times New Roman"/>
            </a:endParaRPr>
          </a:p>
          <a:p>
            <a:pPr marL="441959" marR="5080" indent="-146050">
              <a:lnSpc>
                <a:spcPts val="1660"/>
              </a:lnSpc>
              <a:spcBef>
                <a:spcPts val="760"/>
              </a:spcBef>
              <a:buFont typeface="Times New Roman"/>
              <a:buAutoNum type="arabicPeriod"/>
              <a:tabLst>
                <a:tab pos="479425" algn="l"/>
              </a:tabLst>
            </a:pPr>
            <a:r>
              <a:rPr dirty="0" sz="1450" spc="-10">
                <a:latin typeface="Times New Roman"/>
                <a:cs typeface="Times New Roman"/>
              </a:rPr>
              <a:t>In the File </a:t>
            </a:r>
            <a:r>
              <a:rPr dirty="0" sz="1450" spc="-30">
                <a:latin typeface="Times New Roman"/>
                <a:cs typeface="Times New Roman"/>
              </a:rPr>
              <a:t>Types </a:t>
            </a:r>
            <a:r>
              <a:rPr dirty="0" sz="1450" spc="-10">
                <a:latin typeface="Times New Roman"/>
                <a:cs typeface="Times New Roman"/>
              </a:rPr>
              <a:t>pane, choose Empty Java File and click Next. The Empty Java File  dialog opens.</a:t>
            </a:r>
            <a:endParaRPr sz="1450">
              <a:latin typeface="Times New Roman"/>
              <a:cs typeface="Times New Roman"/>
            </a:endParaRPr>
          </a:p>
          <a:p>
            <a:pPr marL="441959" marR="131445" indent="-146050">
              <a:lnSpc>
                <a:spcPct val="99300"/>
              </a:lnSpc>
              <a:spcBef>
                <a:spcPts val="600"/>
              </a:spcBef>
              <a:buFont typeface="Times New Roman"/>
              <a:buAutoNum type="arabicPeriod"/>
              <a:tabLst>
                <a:tab pos="479425" algn="l"/>
              </a:tabLst>
            </a:pPr>
            <a:r>
              <a:rPr dirty="0" sz="1450" spc="-10">
                <a:latin typeface="Times New Roman"/>
                <a:cs typeface="Times New Roman"/>
              </a:rPr>
              <a:t>In the Class Name text field, enter </a:t>
            </a:r>
            <a:r>
              <a:rPr dirty="0" sz="1450" spc="-15">
                <a:latin typeface="Courier New"/>
                <a:cs typeface="Courier New"/>
              </a:rPr>
              <a:t>MarsRobot</a:t>
            </a:r>
            <a:r>
              <a:rPr dirty="0" sz="1450" spc="-15">
                <a:latin typeface="Times New Roman"/>
                <a:cs typeface="Times New Roman"/>
              </a:rPr>
              <a:t>. </a:t>
            </a:r>
            <a:r>
              <a:rPr dirty="0" sz="1450" spc="-10">
                <a:latin typeface="Times New Roman"/>
                <a:cs typeface="Times New Roman"/>
              </a:rPr>
              <a:t>The file you’re creating is shown  in the Created File field, which </a:t>
            </a:r>
            <a:r>
              <a:rPr dirty="0" sz="1450" spc="-15">
                <a:latin typeface="Times New Roman"/>
                <a:cs typeface="Times New Roman"/>
              </a:rPr>
              <a:t>can’t </a:t>
            </a:r>
            <a:r>
              <a:rPr dirty="0" sz="1450" spc="-5">
                <a:latin typeface="Times New Roman"/>
                <a:cs typeface="Times New Roman"/>
              </a:rPr>
              <a:t>be </a:t>
            </a:r>
            <a:r>
              <a:rPr dirty="0" sz="1450" spc="-10">
                <a:latin typeface="Times New Roman"/>
                <a:cs typeface="Times New Roman"/>
              </a:rPr>
              <a:t>edited. This file has the name  </a:t>
            </a:r>
            <a:r>
              <a:rPr dirty="0" sz="1450" spc="-15">
                <a:latin typeface="Courier New"/>
                <a:cs typeface="Courier New"/>
              </a:rPr>
              <a:t>MarsRobot.java</a:t>
            </a:r>
            <a:r>
              <a:rPr dirty="0" sz="1450" spc="-15">
                <a:latin typeface="Times New Roman"/>
                <a:cs typeface="Times New Roman"/>
              </a:rPr>
              <a:t>.</a:t>
            </a:r>
            <a:endParaRPr sz="1450">
              <a:latin typeface="Times New Roman"/>
              <a:cs typeface="Times New Roman"/>
            </a:endParaRPr>
          </a:p>
          <a:p>
            <a:pPr marL="478790" indent="-182880">
              <a:lnSpc>
                <a:spcPct val="100000"/>
              </a:lnSpc>
              <a:spcBef>
                <a:spcPts val="785"/>
              </a:spcBef>
              <a:buFont typeface="Times New Roman"/>
              <a:buAutoNum type="arabicPeriod"/>
              <a:tabLst>
                <a:tab pos="479425" algn="l"/>
              </a:tabLst>
            </a:pPr>
            <a:r>
              <a:rPr dirty="0" sz="1450" spc="-10">
                <a:latin typeface="Times New Roman"/>
                <a:cs typeface="Times New Roman"/>
              </a:rPr>
              <a:t>Click Finish.</a:t>
            </a:r>
            <a:endParaRPr sz="1450">
              <a:latin typeface="Times New Roman"/>
              <a:cs typeface="Times New Roman"/>
            </a:endParaRPr>
          </a:p>
          <a:p>
            <a:pPr marL="12700">
              <a:lnSpc>
                <a:spcPts val="1700"/>
              </a:lnSpc>
              <a:spcBef>
                <a:spcPts val="635"/>
              </a:spcBef>
            </a:pPr>
            <a:r>
              <a:rPr dirty="0" sz="1450" spc="-10">
                <a:latin typeface="Times New Roman"/>
                <a:cs typeface="Times New Roman"/>
                <a:hlinkClick r:id="rId2" action="ppaction://hlinksldjump"/>
              </a:rPr>
              <a:t>The NetBeans source code editor opens with nothing in it. Fill it with the code in</a:t>
            </a:r>
            <a:r>
              <a:rPr dirty="0" sz="1450" spc="165">
                <a:latin typeface="Times New Roman"/>
                <a:cs typeface="Times New Roman"/>
                <a:hlinkClick r:id="rId2" action="ppaction://hlinksldjump"/>
              </a:rPr>
              <a:t> </a:t>
            </a:r>
            <a:r>
              <a:rPr dirty="0" u="sng" sz="1450" spc="-10">
                <a:solidFill>
                  <a:srgbClr val="0000ED"/>
                </a:solidFill>
                <a:uFill>
                  <a:solidFill>
                    <a:srgbClr val="0000ED"/>
                  </a:solidFill>
                </a:uFill>
                <a:latin typeface="Times New Roman"/>
                <a:cs typeface="Times New Roman"/>
                <a:hlinkClick r:id="rId2" action="ppaction://hlinksldjump"/>
              </a:rPr>
              <a:t>Listing</a:t>
            </a:r>
            <a:endParaRPr sz="1450">
              <a:latin typeface="Times New Roman"/>
              <a:cs typeface="Times New Roman"/>
            </a:endParaRPr>
          </a:p>
          <a:p>
            <a:pPr marL="12700">
              <a:lnSpc>
                <a:spcPts val="1655"/>
              </a:lnSpc>
            </a:pPr>
            <a:r>
              <a:rPr dirty="0" u="sng" sz="1450" spc="-5">
                <a:solidFill>
                  <a:srgbClr val="0000ED"/>
                </a:solidFill>
                <a:uFill>
                  <a:solidFill>
                    <a:srgbClr val="0000ED"/>
                  </a:solidFill>
                </a:uFill>
                <a:latin typeface="Times New Roman"/>
                <a:cs typeface="Times New Roman"/>
                <a:hlinkClick r:id="rId2" action="ppaction://hlinksldjump"/>
              </a:rPr>
              <a:t>1.1</a:t>
            </a:r>
            <a:r>
              <a:rPr dirty="0" sz="1450" spc="-5">
                <a:latin typeface="Times New Roman"/>
                <a:cs typeface="Times New Roman"/>
                <a:hlinkClick r:id="rId2" action="ppaction://hlinksldjump"/>
              </a:rPr>
              <a:t>. </a:t>
            </a:r>
            <a:r>
              <a:rPr dirty="0" sz="1450" spc="-10">
                <a:latin typeface="Times New Roman"/>
                <a:cs typeface="Times New Roman"/>
                <a:hlinkClick r:id="rId2" action="ppaction://hlinksldjump"/>
              </a:rPr>
              <a:t>When you’re done, save the file using the menu command File, Save. The</a:t>
            </a:r>
            <a:r>
              <a:rPr dirty="0" sz="1450" spc="90">
                <a:latin typeface="Times New Roman"/>
                <a:cs typeface="Times New Roman"/>
                <a:hlinkClick r:id="rId2" action="ppaction://hlinksldjump"/>
              </a:rPr>
              <a:t> </a:t>
            </a:r>
            <a:r>
              <a:rPr dirty="0" sz="1450" spc="-10">
                <a:latin typeface="Times New Roman"/>
                <a:cs typeface="Times New Roman"/>
                <a:hlinkClick r:id="rId2" action="ppaction://hlinksldjump"/>
              </a:rPr>
              <a:t>file</a:t>
            </a:r>
            <a:endParaRPr sz="1450">
              <a:latin typeface="Times New Roman"/>
              <a:cs typeface="Times New Roman"/>
            </a:endParaRPr>
          </a:p>
          <a:p>
            <a:pPr marL="12700">
              <a:lnSpc>
                <a:spcPts val="1700"/>
              </a:lnSpc>
            </a:pPr>
            <a:r>
              <a:rPr dirty="0" sz="1450" spc="-15">
                <a:latin typeface="Courier New"/>
                <a:cs typeface="Courier New"/>
              </a:rPr>
              <a:t>MarsRobot.java</a:t>
            </a:r>
            <a:r>
              <a:rPr dirty="0" sz="1450" spc="-515">
                <a:latin typeface="Courier New"/>
                <a:cs typeface="Courier New"/>
              </a:rPr>
              <a:t> </a:t>
            </a:r>
            <a:r>
              <a:rPr dirty="0" sz="1450" spc="-10">
                <a:latin typeface="Times New Roman"/>
                <a:cs typeface="Times New Roman"/>
              </a:rPr>
              <a:t>will </a:t>
            </a:r>
            <a:r>
              <a:rPr dirty="0" sz="1450" spc="-5">
                <a:latin typeface="Times New Roman"/>
                <a:cs typeface="Times New Roman"/>
              </a:rPr>
              <a:t>be </a:t>
            </a:r>
            <a:r>
              <a:rPr dirty="0" sz="1450" spc="-10">
                <a:latin typeface="Times New Roman"/>
                <a:cs typeface="Times New Roman"/>
              </a:rPr>
              <a:t>saved.</a:t>
            </a:r>
            <a:endParaRPr sz="145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2018-11-14T18:25:56Z</dcterms:created>
  <dcterms:modified xsi:type="dcterms:W3CDTF">2018-11-14T18:25:56Z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2018-11-14T00:00:00Z</vt:filetime>
  </property>
</Properties>
</file>